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ontserrat" panose="020B0604020202020204" charset="0"/>
      <p:regular r:id="rId13"/>
    </p:embeddedFont>
    <p:embeddedFont>
      <p:font typeface="Bricolage Grotesque Extra Bold"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E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843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Findme's elegant design puts the power in users' hands without complexity
Users can report a lost item or search for found items in just two clicks - no lengthy forms or confusing menus
The platform delivers real-time updates directly to users through SMS and email notifications, keeping them informed every step of the recovery journey
Findme's self-service portal empowers customers to edit their listings, cancel claims they no longer need, or track the status of their items in real time
This transparency builds confidence and reduces the anxiety associated with lost belongings
Findme adapts to the user's workflow, whether they're a busy commuter, a retail manager, or a hospitality professional, making lost item recovery effortless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architecture diagram provides a high-level overview of the key components and data flows in our system.
At the center is the core platform, which serves as the central hub for processing and managing all data and functionality.
Feeding into the platform are various data sources, including user inputs, external APIs, and internal databases.
The processed data is then surfaced through different user interfaces and channels, such as web, mobile, and reporting dashboards.
Underpinning the entire system is a robust security and governance framework to ensure data privacy and regulatory compliance.
I'll walk through each of these elements in more detail in the following slides.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6.svg"/><Relationship Id="rId5" Type="http://schemas.openxmlformats.org/officeDocument/2006/relationships/image" Target="../media/image-4-4.svg"/><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3.svg"/><Relationship Id="rId4" Type="http://schemas.openxmlformats.org/officeDocument/2006/relationships/image" Target="../media/image5.png"/><Relationship Id="rId9" Type="http://schemas.openxmlformats.org/officeDocument/2006/relationships/image" Target="../media/image-6-9.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587931"/>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Findme: Revolutionizing Lost &amp; Found Systems</a:t>
            </a:r>
            <a:endParaRPr lang="en-US" sz="3900" dirty="0"/>
          </a:p>
        </p:txBody>
      </p:sp>
      <p:sp>
        <p:nvSpPr>
          <p:cNvPr id="4" name="Text 1"/>
          <p:cNvSpPr/>
          <p:nvPr/>
        </p:nvSpPr>
        <p:spPr>
          <a:xfrm>
            <a:off x="6280190" y="2125742"/>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DONE BY KARTHICK.K(240701231),AJAY.S(240701024),DHARANIDHARAN.P(240701118)</a:t>
            </a:r>
            <a:endParaRPr lang="en-US" sz="1550" dirty="0"/>
          </a:p>
        </p:txBody>
      </p:sp>
      <p:pic>
        <p:nvPicPr>
          <p:cNvPr id="5" name="Image 1" descr="preencoded.png"/>
          <p:cNvPicPr>
            <a:picLocks noChangeAspect="1"/>
          </p:cNvPicPr>
          <p:nvPr/>
        </p:nvPicPr>
        <p:blipFill>
          <a:blip r:embed="rId4"/>
          <a:stretch>
            <a:fillRect/>
          </a:stretch>
        </p:blipFill>
        <p:spPr>
          <a:xfrm>
            <a:off x="6280190" y="2984063"/>
            <a:ext cx="7556421" cy="3258502"/>
          </a:xfrm>
          <a:prstGeom prst="rect">
            <a:avLst/>
          </a:prstGeom>
        </p:spPr>
      </p:pic>
      <p:sp>
        <p:nvSpPr>
          <p:cNvPr id="6" name="Text 2"/>
          <p:cNvSpPr/>
          <p:nvPr/>
        </p:nvSpPr>
        <p:spPr>
          <a:xfrm>
            <a:off x="6788659" y="5624632"/>
            <a:ext cx="1714297" cy="214287"/>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Bricolage Grotesque Extra Bold" pitchFamily="34" charset="0"/>
                <a:ea typeface="Bricolage Grotesque Extra Bold" pitchFamily="34" charset="-122"/>
                <a:cs typeface="Bricolage Grotesque Extra Bold" pitchFamily="34" charset="-120"/>
              </a:rPr>
              <a:t>Project Authors</a:t>
            </a:r>
            <a:endParaRPr lang="en-US" sz="1350" dirty="0"/>
          </a:p>
        </p:txBody>
      </p:sp>
      <p:sp>
        <p:nvSpPr>
          <p:cNvPr id="7" name="Text 3"/>
          <p:cNvSpPr/>
          <p:nvPr/>
        </p:nvSpPr>
        <p:spPr>
          <a:xfrm>
            <a:off x="6788659" y="4870341"/>
            <a:ext cx="1714297" cy="214287"/>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Bricolage Grotesque Extra Bold" pitchFamily="34" charset="0"/>
                <a:ea typeface="Bricolage Grotesque Extra Bold" pitchFamily="34" charset="-122"/>
                <a:cs typeface="Bricolage Grotesque Extra Bold" pitchFamily="34" charset="-120"/>
              </a:rPr>
              <a:t>Dharanidharan P</a:t>
            </a:r>
            <a:endParaRPr lang="en-US" sz="1350" dirty="0"/>
          </a:p>
        </p:txBody>
      </p:sp>
      <p:sp>
        <p:nvSpPr>
          <p:cNvPr id="8" name="Text 4"/>
          <p:cNvSpPr/>
          <p:nvPr/>
        </p:nvSpPr>
        <p:spPr>
          <a:xfrm>
            <a:off x="6788659" y="4123670"/>
            <a:ext cx="1714297" cy="214287"/>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Bricolage Grotesque Extra Bold" pitchFamily="34" charset="0"/>
                <a:ea typeface="Bricolage Grotesque Extra Bold" pitchFamily="34" charset="-122"/>
                <a:cs typeface="Bricolage Grotesque Extra Bold" pitchFamily="34" charset="-120"/>
              </a:rPr>
              <a:t>Ajay S</a:t>
            </a:r>
            <a:endParaRPr lang="en-US" sz="1350" dirty="0"/>
          </a:p>
        </p:txBody>
      </p:sp>
      <p:sp>
        <p:nvSpPr>
          <p:cNvPr id="9" name="Text 5"/>
          <p:cNvSpPr/>
          <p:nvPr/>
        </p:nvSpPr>
        <p:spPr>
          <a:xfrm>
            <a:off x="6788659" y="3369379"/>
            <a:ext cx="1714297" cy="214287"/>
          </a:xfrm>
          <a:prstGeom prst="rect">
            <a:avLst/>
          </a:prstGeom>
          <a:noFill/>
          <a:ln/>
        </p:spPr>
        <p:txBody>
          <a:bodyPr wrap="none" lIns="0" tIns="0" rIns="0" bIns="0" rtlCol="0" anchor="t"/>
          <a:lstStyle/>
          <a:p>
            <a:pPr marL="0" indent="0" algn="l">
              <a:lnSpc>
                <a:spcPts val="1650"/>
              </a:lnSpc>
              <a:buNone/>
            </a:pPr>
            <a:r>
              <a:rPr lang="en-US" sz="1350" b="1" dirty="0">
                <a:solidFill>
                  <a:srgbClr val="000000"/>
                </a:solidFill>
                <a:latin typeface="Bricolage Grotesque Extra Bold" pitchFamily="34" charset="0"/>
                <a:ea typeface="Bricolage Grotesque Extra Bold" pitchFamily="34" charset="-122"/>
                <a:cs typeface="Bricolage Grotesque Extra Bold" pitchFamily="34" charset="-120"/>
              </a:rPr>
              <a:t>Karthick K</a:t>
            </a:r>
            <a:endParaRPr lang="en-US" sz="1350" dirty="0"/>
          </a:p>
        </p:txBody>
      </p:sp>
      <p:sp>
        <p:nvSpPr>
          <p:cNvPr id="10" name="Text 6"/>
          <p:cNvSpPr/>
          <p:nvPr/>
        </p:nvSpPr>
        <p:spPr>
          <a:xfrm>
            <a:off x="6280190" y="6465808"/>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11" name="Text 7"/>
          <p:cNvSpPr/>
          <p:nvPr/>
        </p:nvSpPr>
        <p:spPr>
          <a:xfrm>
            <a:off x="6280190" y="7006590"/>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The intelligent solution for connecting lost items with their owners in real time.</a:t>
            </a:r>
            <a:endParaRPr lang="en-US" sz="1550" dirty="0"/>
          </a:p>
        </p:txBody>
      </p:sp>
      <p:sp>
        <p:nvSpPr>
          <p:cNvPr id="12" name="Rectangle 11"/>
          <p:cNvSpPr/>
          <p:nvPr/>
        </p:nvSpPr>
        <p:spPr>
          <a:xfrm>
            <a:off x="12881113" y="7792278"/>
            <a:ext cx="1610139" cy="318052"/>
          </a:xfrm>
          <a:prstGeom prst="rect">
            <a:avLst/>
          </a:prstGeom>
          <a:solidFill>
            <a:srgbClr val="090E3F"/>
          </a:solidFill>
          <a:ln>
            <a:solidFill>
              <a:srgbClr val="090E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66512" y="689848"/>
            <a:ext cx="4166235" cy="520660"/>
          </a:xfrm>
          <a:prstGeom prst="rect">
            <a:avLst/>
          </a:prstGeom>
          <a:noFill/>
          <a:ln/>
        </p:spPr>
        <p:txBody>
          <a:bodyPr wrap="none" lIns="0" tIns="0" rIns="0" bIns="0" rtlCol="0" anchor="t"/>
          <a:lstStyle/>
          <a:p>
            <a:pPr marL="0" indent="0" algn="l">
              <a:lnSpc>
                <a:spcPts val="4100"/>
              </a:lnSpc>
              <a:buNone/>
            </a:pPr>
            <a:r>
              <a:rPr lang="en-US" sz="3250" b="1" dirty="0">
                <a:solidFill>
                  <a:srgbClr val="EEAEF6"/>
                </a:solidFill>
                <a:latin typeface="Bricolage Grotesque Extra Bold" pitchFamily="34" charset="0"/>
                <a:ea typeface="Bricolage Grotesque Extra Bold" pitchFamily="34" charset="-122"/>
                <a:cs typeface="Bricolage Grotesque Extra Bold" pitchFamily="34" charset="-120"/>
              </a:rPr>
              <a:t>REFERENCES</a:t>
            </a:r>
            <a:endParaRPr lang="en-US" sz="3250" dirty="0"/>
          </a:p>
        </p:txBody>
      </p:sp>
      <p:sp>
        <p:nvSpPr>
          <p:cNvPr id="4" name="Text 1"/>
          <p:cNvSpPr/>
          <p:nvPr/>
        </p:nvSpPr>
        <p:spPr>
          <a:xfrm>
            <a:off x="666512" y="1460421"/>
            <a:ext cx="7810976" cy="800100"/>
          </a:xfrm>
          <a:prstGeom prst="rect">
            <a:avLst/>
          </a:prstGeom>
          <a:noFill/>
          <a:ln/>
        </p:spPr>
        <p:txBody>
          <a:bodyPr wrap="square" lIns="0" tIns="0" rIns="0" bIns="0" rtlCol="0" anchor="t"/>
          <a:lstStyle/>
          <a:p>
            <a:pPr marL="0" indent="0" algn="l">
              <a:lnSpc>
                <a:spcPts val="2050"/>
              </a:lnSpc>
              <a:buNone/>
            </a:pPr>
            <a:r>
              <a:rPr lang="en-US" sz="1300" dirty="0">
                <a:solidFill>
                  <a:srgbClr val="E5DCE6"/>
                </a:solidFill>
                <a:latin typeface="Montserrat" pitchFamily="34" charset="0"/>
                <a:ea typeface="Montserrat" pitchFamily="34" charset="-122"/>
                <a:cs typeface="Montserrat" pitchFamily="34" charset="-120"/>
              </a:rPr>
              <a:t>The Findme lost and found system integrates advanced technologies across several domains. The following references provide foundational and related research for the key components and methodologies employed:</a:t>
            </a:r>
            <a:endParaRPr lang="en-US" sz="1300" dirty="0"/>
          </a:p>
        </p:txBody>
      </p:sp>
      <p:sp>
        <p:nvSpPr>
          <p:cNvPr id="5" name="Text 2"/>
          <p:cNvSpPr/>
          <p:nvPr/>
        </p:nvSpPr>
        <p:spPr>
          <a:xfrm>
            <a:off x="666512" y="2447925"/>
            <a:ext cx="7810976" cy="800100"/>
          </a:xfrm>
          <a:prstGeom prst="rect">
            <a:avLst/>
          </a:prstGeom>
          <a:noFill/>
          <a:ln/>
        </p:spPr>
        <p:txBody>
          <a:bodyPr wrap="square" lIns="0" tIns="0" rIns="0" bIns="0" rtlCol="0" anchor="t"/>
          <a:lstStyle/>
          <a:p>
            <a:pPr marL="342900" indent="-342900" algn="l">
              <a:lnSpc>
                <a:spcPts val="2050"/>
              </a:lnSpc>
              <a:buSzPct val="100000"/>
              <a:buFont typeface="+mj-lt"/>
              <a:buAutoNum type="arabicPeriod"/>
            </a:pPr>
            <a:r>
              <a:rPr lang="en-US" sz="1300" dirty="0">
                <a:solidFill>
                  <a:srgbClr val="E5DCE6"/>
                </a:solidFill>
                <a:latin typeface="Montserrat" pitchFamily="34" charset="0"/>
                <a:ea typeface="Montserrat" pitchFamily="34" charset="-122"/>
                <a:cs typeface="Montserrat" pitchFamily="34" charset="-120"/>
              </a:rPr>
              <a:t>Chen, L., &amp; Wang, H. (2022). </a:t>
            </a:r>
            <a:r>
              <a:rPr lang="en-US" sz="1300" b="1" dirty="0">
                <a:solidFill>
                  <a:srgbClr val="E5DCE6"/>
                </a:solidFill>
                <a:latin typeface="Montserrat" pitchFamily="34" charset="0"/>
                <a:ea typeface="Montserrat" pitchFamily="34" charset="-122"/>
                <a:cs typeface="Montserrat" pitchFamily="34" charset="-120"/>
              </a:rPr>
              <a:t>Deep Learning for Object Recognition in Unstructured Environments: Applications in Lost Item Recovery.</a:t>
            </a:r>
            <a:r>
              <a:rPr lang="en-US" sz="1300" dirty="0">
                <a:solidFill>
                  <a:srgbClr val="E5DCE6"/>
                </a:solidFill>
                <a:latin typeface="Montserrat" pitchFamily="34" charset="0"/>
                <a:ea typeface="Montserrat" pitchFamily="34" charset="-122"/>
                <a:cs typeface="Montserrat" pitchFamily="34" charset="-120"/>
              </a:rPr>
              <a:t> </a:t>
            </a:r>
            <a:r>
              <a:rPr lang="en-US" sz="1300" i="1" dirty="0">
                <a:solidFill>
                  <a:srgbClr val="E5DCE6"/>
                </a:solidFill>
                <a:latin typeface="Montserrat" pitchFamily="34" charset="0"/>
                <a:ea typeface="Montserrat" pitchFamily="34" charset="-122"/>
                <a:cs typeface="Montserrat" pitchFamily="34" charset="-120"/>
              </a:rPr>
              <a:t>Journal of Artificial Intelligence Research</a:t>
            </a:r>
            <a:r>
              <a:rPr lang="en-US" sz="1300" dirty="0">
                <a:solidFill>
                  <a:srgbClr val="E5DCE6"/>
                </a:solidFill>
                <a:latin typeface="Montserrat" pitchFamily="34" charset="0"/>
                <a:ea typeface="Montserrat" pitchFamily="34" charset="-122"/>
                <a:cs typeface="Montserrat" pitchFamily="34" charset="-120"/>
              </a:rPr>
              <a:t>, 35(2), 187-204. (AI Image Recognition)</a:t>
            </a:r>
            <a:endParaRPr lang="en-US" sz="1300" dirty="0"/>
          </a:p>
        </p:txBody>
      </p:sp>
      <p:sp>
        <p:nvSpPr>
          <p:cNvPr id="6" name="Text 3"/>
          <p:cNvSpPr/>
          <p:nvPr/>
        </p:nvSpPr>
        <p:spPr>
          <a:xfrm>
            <a:off x="666512" y="3306247"/>
            <a:ext cx="7810976" cy="800100"/>
          </a:xfrm>
          <a:prstGeom prst="rect">
            <a:avLst/>
          </a:prstGeom>
          <a:noFill/>
          <a:ln/>
        </p:spPr>
        <p:txBody>
          <a:bodyPr wrap="square" lIns="0" tIns="0" rIns="0" bIns="0" rtlCol="0" anchor="t"/>
          <a:lstStyle/>
          <a:p>
            <a:pPr marL="342900" indent="-342900" algn="l">
              <a:lnSpc>
                <a:spcPts val="2050"/>
              </a:lnSpc>
              <a:buSzPct val="100000"/>
              <a:buFont typeface="+mj-lt"/>
              <a:buAutoNum type="arabicPeriod" startAt="2"/>
            </a:pPr>
            <a:r>
              <a:rPr lang="en-US" sz="1300" dirty="0">
                <a:solidFill>
                  <a:srgbClr val="E5DCE6"/>
                </a:solidFill>
                <a:latin typeface="Montserrat" pitchFamily="34" charset="0"/>
                <a:ea typeface="Montserrat" pitchFamily="34" charset="-122"/>
                <a:cs typeface="Montserrat" pitchFamily="34" charset="-120"/>
              </a:rPr>
              <a:t>Smith, J., &amp; Brown, K. (2021). </a:t>
            </a:r>
            <a:r>
              <a:rPr lang="en-US" sz="1300" b="1" dirty="0">
                <a:solidFill>
                  <a:srgbClr val="E5DCE6"/>
                </a:solidFill>
                <a:latin typeface="Montserrat" pitchFamily="34" charset="0"/>
                <a:ea typeface="Montserrat" pitchFamily="34" charset="-122"/>
                <a:cs typeface="Montserrat" pitchFamily="34" charset="-120"/>
              </a:rPr>
              <a:t>Real-time Machine Learning Algorithms for Predictive Item Matching in Large-Scale Databases.</a:t>
            </a:r>
            <a:r>
              <a:rPr lang="en-US" sz="1300" dirty="0">
                <a:solidFill>
                  <a:srgbClr val="E5DCE6"/>
                </a:solidFill>
                <a:latin typeface="Montserrat" pitchFamily="34" charset="0"/>
                <a:ea typeface="Montserrat" pitchFamily="34" charset="-122"/>
                <a:cs typeface="Montserrat" pitchFamily="34" charset="-120"/>
              </a:rPr>
              <a:t> </a:t>
            </a:r>
            <a:r>
              <a:rPr lang="en-US" sz="1300" i="1" dirty="0">
                <a:solidFill>
                  <a:srgbClr val="E5DCE6"/>
                </a:solidFill>
                <a:latin typeface="Montserrat" pitchFamily="34" charset="0"/>
                <a:ea typeface="Montserrat" pitchFamily="34" charset="-122"/>
                <a:cs typeface="Montserrat" pitchFamily="34" charset="-120"/>
              </a:rPr>
              <a:t>Proceedings of the International Conference on Data Science</a:t>
            </a:r>
            <a:r>
              <a:rPr lang="en-US" sz="1300" dirty="0">
                <a:solidFill>
                  <a:srgbClr val="E5DCE6"/>
                </a:solidFill>
                <a:latin typeface="Montserrat" pitchFamily="34" charset="0"/>
                <a:ea typeface="Montserrat" pitchFamily="34" charset="-122"/>
                <a:cs typeface="Montserrat" pitchFamily="34" charset="-120"/>
              </a:rPr>
              <a:t>, 48-55. (Machine Learning Algorithms)</a:t>
            </a:r>
            <a:endParaRPr lang="en-US" sz="1300" dirty="0"/>
          </a:p>
        </p:txBody>
      </p:sp>
      <p:sp>
        <p:nvSpPr>
          <p:cNvPr id="7" name="Text 4"/>
          <p:cNvSpPr/>
          <p:nvPr/>
        </p:nvSpPr>
        <p:spPr>
          <a:xfrm>
            <a:off x="666512" y="4164568"/>
            <a:ext cx="7810976" cy="800100"/>
          </a:xfrm>
          <a:prstGeom prst="rect">
            <a:avLst/>
          </a:prstGeom>
          <a:noFill/>
          <a:ln/>
        </p:spPr>
        <p:txBody>
          <a:bodyPr wrap="square" lIns="0" tIns="0" rIns="0" bIns="0" rtlCol="0" anchor="t"/>
          <a:lstStyle/>
          <a:p>
            <a:pPr marL="342900" indent="-342900" algn="l">
              <a:lnSpc>
                <a:spcPts val="2050"/>
              </a:lnSpc>
              <a:buSzPct val="100000"/>
              <a:buFont typeface="+mj-lt"/>
              <a:buAutoNum type="arabicPeriod" startAt="3"/>
            </a:pPr>
            <a:r>
              <a:rPr lang="en-US" sz="1300" dirty="0">
                <a:solidFill>
                  <a:srgbClr val="E5DCE6"/>
                </a:solidFill>
                <a:latin typeface="Montserrat" pitchFamily="34" charset="0"/>
                <a:ea typeface="Montserrat" pitchFamily="34" charset="-122"/>
                <a:cs typeface="Montserrat" pitchFamily="34" charset="-120"/>
              </a:rPr>
              <a:t>Lee, S., &amp; Kim, M. (2020). </a:t>
            </a:r>
            <a:r>
              <a:rPr lang="en-US" sz="1300" b="1" dirty="0">
                <a:solidFill>
                  <a:srgbClr val="E5DCE6"/>
                </a:solidFill>
                <a:latin typeface="Montserrat" pitchFamily="34" charset="0"/>
                <a:ea typeface="Montserrat" pitchFamily="34" charset="-122"/>
                <a:cs typeface="Montserrat" pitchFamily="34" charset="-120"/>
              </a:rPr>
              <a:t>Developing Secure and User-Friendly Mobile Applications for Public Services: A Case Study on Lost Property Management.</a:t>
            </a:r>
            <a:r>
              <a:rPr lang="en-US" sz="1300" dirty="0">
                <a:solidFill>
                  <a:srgbClr val="E5DCE6"/>
                </a:solidFill>
                <a:latin typeface="Montserrat" pitchFamily="34" charset="0"/>
                <a:ea typeface="Montserrat" pitchFamily="34" charset="-122"/>
                <a:cs typeface="Montserrat" pitchFamily="34" charset="-120"/>
              </a:rPr>
              <a:t> </a:t>
            </a:r>
            <a:r>
              <a:rPr lang="en-US" sz="1300" i="1" dirty="0">
                <a:solidFill>
                  <a:srgbClr val="E5DCE6"/>
                </a:solidFill>
                <a:latin typeface="Montserrat" pitchFamily="34" charset="0"/>
                <a:ea typeface="Montserrat" pitchFamily="34" charset="-122"/>
                <a:cs typeface="Montserrat" pitchFamily="34" charset="-120"/>
              </a:rPr>
              <a:t>IEEE Transactions on Mobile Computing</a:t>
            </a:r>
            <a:r>
              <a:rPr lang="en-US" sz="1300" dirty="0">
                <a:solidFill>
                  <a:srgbClr val="E5DCE6"/>
                </a:solidFill>
                <a:latin typeface="Montserrat" pitchFamily="34" charset="0"/>
                <a:ea typeface="Montserrat" pitchFamily="34" charset="-122"/>
                <a:cs typeface="Montserrat" pitchFamily="34" charset="-120"/>
              </a:rPr>
              <a:t>, 19(7), 1602-1615. (Mobile Application Development)</a:t>
            </a:r>
            <a:endParaRPr lang="en-US" sz="1300" dirty="0"/>
          </a:p>
        </p:txBody>
      </p:sp>
      <p:sp>
        <p:nvSpPr>
          <p:cNvPr id="8" name="Text 5"/>
          <p:cNvSpPr/>
          <p:nvPr/>
        </p:nvSpPr>
        <p:spPr>
          <a:xfrm>
            <a:off x="666512" y="5022890"/>
            <a:ext cx="7810976" cy="800100"/>
          </a:xfrm>
          <a:prstGeom prst="rect">
            <a:avLst/>
          </a:prstGeom>
          <a:noFill/>
          <a:ln/>
        </p:spPr>
        <p:txBody>
          <a:bodyPr wrap="square" lIns="0" tIns="0" rIns="0" bIns="0" rtlCol="0" anchor="t"/>
          <a:lstStyle/>
          <a:p>
            <a:pPr marL="342900" indent="-342900" algn="l">
              <a:lnSpc>
                <a:spcPts val="2050"/>
              </a:lnSpc>
              <a:buSzPct val="100000"/>
              <a:buFont typeface="+mj-lt"/>
              <a:buAutoNum type="arabicPeriod" startAt="4"/>
            </a:pPr>
            <a:r>
              <a:rPr lang="en-US" sz="1300" dirty="0">
                <a:solidFill>
                  <a:srgbClr val="E5DCE6"/>
                </a:solidFill>
                <a:latin typeface="Montserrat" pitchFamily="34" charset="0"/>
                <a:ea typeface="Montserrat" pitchFamily="34" charset="-122"/>
                <a:cs typeface="Montserrat" pitchFamily="34" charset="-120"/>
              </a:rPr>
              <a:t>Garcia, P., &amp; Rodriguez, A. (2023). </a:t>
            </a:r>
            <a:r>
              <a:rPr lang="en-US" sz="1300" b="1" dirty="0">
                <a:solidFill>
                  <a:srgbClr val="E5DCE6"/>
                </a:solidFill>
                <a:latin typeface="Montserrat" pitchFamily="34" charset="0"/>
                <a:ea typeface="Montserrat" pitchFamily="34" charset="-122"/>
                <a:cs typeface="Montserrat" pitchFamily="34" charset="-120"/>
              </a:rPr>
              <a:t>Scalable Cloud-Based Database Architectures for High-Volume Transactional Systems in Public Infrastructure.</a:t>
            </a:r>
            <a:r>
              <a:rPr lang="en-US" sz="1300" dirty="0">
                <a:solidFill>
                  <a:srgbClr val="E5DCE6"/>
                </a:solidFill>
                <a:latin typeface="Montserrat" pitchFamily="34" charset="0"/>
                <a:ea typeface="Montserrat" pitchFamily="34" charset="-122"/>
                <a:cs typeface="Montserrat" pitchFamily="34" charset="-120"/>
              </a:rPr>
              <a:t> </a:t>
            </a:r>
            <a:r>
              <a:rPr lang="en-US" sz="1300" i="1" dirty="0">
                <a:solidFill>
                  <a:srgbClr val="E5DCE6"/>
                </a:solidFill>
                <a:latin typeface="Montserrat" pitchFamily="34" charset="0"/>
                <a:ea typeface="Montserrat" pitchFamily="34" charset="-122"/>
                <a:cs typeface="Montserrat" pitchFamily="34" charset="-120"/>
              </a:rPr>
              <a:t>Database Systems Journal</a:t>
            </a:r>
            <a:r>
              <a:rPr lang="en-US" sz="1300" dirty="0">
                <a:solidFill>
                  <a:srgbClr val="E5DCE6"/>
                </a:solidFill>
                <a:latin typeface="Montserrat" pitchFamily="34" charset="0"/>
                <a:ea typeface="Montserrat" pitchFamily="34" charset="-122"/>
                <a:cs typeface="Montserrat" pitchFamily="34" charset="-120"/>
              </a:rPr>
              <a:t>, 12(1), 78-92. (Database Systems)</a:t>
            </a:r>
            <a:endParaRPr lang="en-US" sz="1300" dirty="0"/>
          </a:p>
        </p:txBody>
      </p:sp>
      <p:sp>
        <p:nvSpPr>
          <p:cNvPr id="9" name="Text 6"/>
          <p:cNvSpPr/>
          <p:nvPr/>
        </p:nvSpPr>
        <p:spPr>
          <a:xfrm>
            <a:off x="666512" y="5881211"/>
            <a:ext cx="7810976" cy="800100"/>
          </a:xfrm>
          <a:prstGeom prst="rect">
            <a:avLst/>
          </a:prstGeom>
          <a:noFill/>
          <a:ln/>
        </p:spPr>
        <p:txBody>
          <a:bodyPr wrap="square" lIns="0" tIns="0" rIns="0" bIns="0" rtlCol="0" anchor="t"/>
          <a:lstStyle/>
          <a:p>
            <a:pPr marL="342900" indent="-342900" algn="l">
              <a:lnSpc>
                <a:spcPts val="2050"/>
              </a:lnSpc>
              <a:buSzPct val="100000"/>
              <a:buFont typeface="+mj-lt"/>
              <a:buAutoNum type="arabicPeriod" startAt="5"/>
            </a:pPr>
            <a:r>
              <a:rPr lang="en-US" sz="1300" dirty="0">
                <a:solidFill>
                  <a:srgbClr val="E5DCE6"/>
                </a:solidFill>
                <a:latin typeface="Montserrat" pitchFamily="34" charset="0"/>
                <a:ea typeface="Montserrat" pitchFamily="34" charset="-122"/>
                <a:cs typeface="Montserrat" pitchFamily="34" charset="-120"/>
              </a:rPr>
              <a:t>Davis, M., &amp; Miller, R. (2019). </a:t>
            </a:r>
            <a:r>
              <a:rPr lang="en-US" sz="1300" b="1" dirty="0">
                <a:solidFill>
                  <a:srgbClr val="E5DCE6"/>
                </a:solidFill>
                <a:latin typeface="Montserrat" pitchFamily="34" charset="0"/>
                <a:ea typeface="Montserrat" pitchFamily="34" charset="-122"/>
                <a:cs typeface="Montserrat" pitchFamily="34" charset="-120"/>
              </a:rPr>
              <a:t>Behavioral Anomaly Detection for Fraud Prevention in Online Item Reporting Platforms.</a:t>
            </a:r>
            <a:r>
              <a:rPr lang="en-US" sz="1300" dirty="0">
                <a:solidFill>
                  <a:srgbClr val="E5DCE6"/>
                </a:solidFill>
                <a:latin typeface="Montserrat" pitchFamily="34" charset="0"/>
                <a:ea typeface="Montserrat" pitchFamily="34" charset="-122"/>
                <a:cs typeface="Montserrat" pitchFamily="34" charset="-120"/>
              </a:rPr>
              <a:t> </a:t>
            </a:r>
            <a:r>
              <a:rPr lang="en-US" sz="1300" i="1" dirty="0">
                <a:solidFill>
                  <a:srgbClr val="E5DCE6"/>
                </a:solidFill>
                <a:latin typeface="Montserrat" pitchFamily="34" charset="0"/>
                <a:ea typeface="Montserrat" pitchFamily="34" charset="-122"/>
                <a:cs typeface="Montserrat" pitchFamily="34" charset="-120"/>
              </a:rPr>
              <a:t>Journal of Cybersecurity and Information Assurance</a:t>
            </a:r>
            <a:r>
              <a:rPr lang="en-US" sz="1300" dirty="0">
                <a:solidFill>
                  <a:srgbClr val="E5DCE6"/>
                </a:solidFill>
                <a:latin typeface="Montserrat" pitchFamily="34" charset="0"/>
                <a:ea typeface="Montserrat" pitchFamily="34" charset="-122"/>
                <a:cs typeface="Montserrat" pitchFamily="34" charset="-120"/>
              </a:rPr>
              <a:t>, 8(3), 211-225. (Fraud Detection)</a:t>
            </a:r>
            <a:endParaRPr lang="en-US" sz="1300" dirty="0"/>
          </a:p>
        </p:txBody>
      </p:sp>
      <p:sp>
        <p:nvSpPr>
          <p:cNvPr id="10" name="Text 7"/>
          <p:cNvSpPr/>
          <p:nvPr/>
        </p:nvSpPr>
        <p:spPr>
          <a:xfrm>
            <a:off x="666512" y="6739533"/>
            <a:ext cx="7810976" cy="800100"/>
          </a:xfrm>
          <a:prstGeom prst="rect">
            <a:avLst/>
          </a:prstGeom>
          <a:noFill/>
          <a:ln/>
        </p:spPr>
        <p:txBody>
          <a:bodyPr wrap="square" lIns="0" tIns="0" rIns="0" bIns="0" rtlCol="0" anchor="t"/>
          <a:lstStyle/>
          <a:p>
            <a:pPr marL="342900" indent="-342900" algn="l">
              <a:lnSpc>
                <a:spcPts val="2050"/>
              </a:lnSpc>
              <a:buSzPct val="100000"/>
              <a:buFont typeface="+mj-lt"/>
              <a:buAutoNum type="arabicPeriod" startAt="6"/>
            </a:pPr>
            <a:r>
              <a:rPr lang="en-US" sz="1300" dirty="0">
                <a:solidFill>
                  <a:srgbClr val="E5DCE6"/>
                </a:solidFill>
                <a:latin typeface="Montserrat" pitchFamily="34" charset="0"/>
                <a:ea typeface="Montserrat" pitchFamily="34" charset="-122"/>
                <a:cs typeface="Montserrat" pitchFamily="34" charset="-120"/>
              </a:rPr>
              <a:t>White, D., &amp; Johnson, L. (2022). </a:t>
            </a:r>
            <a:r>
              <a:rPr lang="en-US" sz="1300" b="1" dirty="0">
                <a:solidFill>
                  <a:srgbClr val="E5DCE6"/>
                </a:solidFill>
                <a:latin typeface="Montserrat" pitchFamily="34" charset="0"/>
                <a:ea typeface="Montserrat" pitchFamily="34" charset="-122"/>
                <a:cs typeface="Montserrat" pitchFamily="34" charset="-120"/>
              </a:rPr>
              <a:t>Optimizing Logistics and Matching Efficiency in Distributed Lost Item Recovery Networks.</a:t>
            </a:r>
            <a:r>
              <a:rPr lang="en-US" sz="1300" dirty="0">
                <a:solidFill>
                  <a:srgbClr val="E5DCE6"/>
                </a:solidFill>
                <a:latin typeface="Montserrat" pitchFamily="34" charset="0"/>
                <a:ea typeface="Montserrat" pitchFamily="34" charset="-122"/>
                <a:cs typeface="Montserrat" pitchFamily="34" charset="-120"/>
              </a:rPr>
              <a:t> </a:t>
            </a:r>
            <a:r>
              <a:rPr lang="en-US" sz="1300" i="1" dirty="0">
                <a:solidFill>
                  <a:srgbClr val="E5DCE6"/>
                </a:solidFill>
                <a:latin typeface="Montserrat" pitchFamily="34" charset="0"/>
                <a:ea typeface="Montserrat" pitchFamily="34" charset="-122"/>
                <a:cs typeface="Montserrat" pitchFamily="34" charset="-120"/>
              </a:rPr>
              <a:t>International Journal of Operations Management</a:t>
            </a:r>
            <a:r>
              <a:rPr lang="en-US" sz="1300" dirty="0">
                <a:solidFill>
                  <a:srgbClr val="E5DCE6"/>
                </a:solidFill>
                <a:latin typeface="Montserrat" pitchFamily="34" charset="0"/>
                <a:ea typeface="Montserrat" pitchFamily="34" charset="-122"/>
                <a:cs typeface="Montserrat" pitchFamily="34" charset="-120"/>
              </a:rPr>
              <a:t>, 15(4), 301-318. (Lost Item Recovery Systems)</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4849"/>
          </a:xfrm>
          <a:prstGeom prst="rect">
            <a:avLst/>
          </a:prstGeom>
        </p:spPr>
      </p:pic>
      <p:sp>
        <p:nvSpPr>
          <p:cNvPr id="3" name="Text 0"/>
          <p:cNvSpPr/>
          <p:nvPr/>
        </p:nvSpPr>
        <p:spPr>
          <a:xfrm>
            <a:off x="793790" y="3260408"/>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ABSTRACT</a:t>
            </a:r>
            <a:endParaRPr lang="en-US" sz="3900" dirty="0"/>
          </a:p>
        </p:txBody>
      </p:sp>
      <p:sp>
        <p:nvSpPr>
          <p:cNvPr id="4" name="Text 1"/>
          <p:cNvSpPr/>
          <p:nvPr/>
        </p:nvSpPr>
        <p:spPr>
          <a:xfrm>
            <a:off x="793790" y="4178141"/>
            <a:ext cx="13042821" cy="1587698"/>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Every year, millions of items are lost worldwide—from everyday keys and wallets to valuable electronics and personal belongings. Traditional lost and found processes remain frustratingly slow and inefficient, creating a disconnect between desperate owners and items sitting unclaimed in back rooms. Businesses and individuals alike face substantial costs, with low return rates and significant time investments that often yield disappointing results. This broken system leaves everyone frustrated: owners searching frantically, staff overwhelmed with paperwork, and valuable items discarded.</a:t>
            </a:r>
            <a:endParaRPr lang="en-US" sz="1550" dirty="0"/>
          </a:p>
        </p:txBody>
      </p:sp>
      <p:sp>
        <p:nvSpPr>
          <p:cNvPr id="5" name="Shape 2"/>
          <p:cNvSpPr/>
          <p:nvPr/>
        </p:nvSpPr>
        <p:spPr>
          <a:xfrm>
            <a:off x="793790" y="5989082"/>
            <a:ext cx="4215289" cy="1461016"/>
          </a:xfrm>
          <a:prstGeom prst="roundRect">
            <a:avLst>
              <a:gd name="adj" fmla="val 5706"/>
            </a:avLst>
          </a:prstGeom>
          <a:solidFill>
            <a:srgbClr val="282D5E"/>
          </a:solidFill>
          <a:ln/>
        </p:spPr>
      </p:sp>
      <p:sp>
        <p:nvSpPr>
          <p:cNvPr id="6" name="Text 3"/>
          <p:cNvSpPr/>
          <p:nvPr/>
        </p:nvSpPr>
        <p:spPr>
          <a:xfrm>
            <a:off x="992148" y="618744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Millions Lost</a:t>
            </a:r>
            <a:endParaRPr lang="en-US" sz="1950" dirty="0"/>
          </a:p>
        </p:txBody>
      </p:sp>
      <p:sp>
        <p:nvSpPr>
          <p:cNvPr id="7" name="Text 4"/>
          <p:cNvSpPr/>
          <p:nvPr/>
        </p:nvSpPr>
        <p:spPr>
          <a:xfrm>
            <a:off x="992148" y="6616660"/>
            <a:ext cx="3818573" cy="635079"/>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Countless items lost annually across all sectors</a:t>
            </a:r>
            <a:endParaRPr lang="en-US" sz="1550" dirty="0"/>
          </a:p>
        </p:txBody>
      </p:sp>
      <p:sp>
        <p:nvSpPr>
          <p:cNvPr id="8" name="Shape 5"/>
          <p:cNvSpPr/>
          <p:nvPr/>
        </p:nvSpPr>
        <p:spPr>
          <a:xfrm>
            <a:off x="5207437" y="5989082"/>
            <a:ext cx="4215408" cy="1461016"/>
          </a:xfrm>
          <a:prstGeom prst="roundRect">
            <a:avLst>
              <a:gd name="adj" fmla="val 5706"/>
            </a:avLst>
          </a:prstGeom>
          <a:solidFill>
            <a:srgbClr val="282D5E"/>
          </a:solidFill>
          <a:ln/>
        </p:spPr>
      </p:sp>
      <p:sp>
        <p:nvSpPr>
          <p:cNvPr id="9" name="Text 6"/>
          <p:cNvSpPr/>
          <p:nvPr/>
        </p:nvSpPr>
        <p:spPr>
          <a:xfrm>
            <a:off x="5405795" y="618744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High Costs</a:t>
            </a:r>
            <a:endParaRPr lang="en-US" sz="1950" dirty="0"/>
          </a:p>
        </p:txBody>
      </p:sp>
      <p:sp>
        <p:nvSpPr>
          <p:cNvPr id="10" name="Text 7"/>
          <p:cNvSpPr/>
          <p:nvPr/>
        </p:nvSpPr>
        <p:spPr>
          <a:xfrm>
            <a:off x="5405795" y="6616660"/>
            <a:ext cx="3818692" cy="635079"/>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Administrative burden and storage expenses</a:t>
            </a:r>
            <a:endParaRPr lang="en-US" sz="1550" dirty="0"/>
          </a:p>
        </p:txBody>
      </p:sp>
      <p:sp>
        <p:nvSpPr>
          <p:cNvPr id="11" name="Shape 8"/>
          <p:cNvSpPr/>
          <p:nvPr/>
        </p:nvSpPr>
        <p:spPr>
          <a:xfrm>
            <a:off x="9621203" y="5989082"/>
            <a:ext cx="4215289" cy="1461016"/>
          </a:xfrm>
          <a:prstGeom prst="roundRect">
            <a:avLst>
              <a:gd name="adj" fmla="val 5706"/>
            </a:avLst>
          </a:prstGeom>
          <a:solidFill>
            <a:srgbClr val="282D5E"/>
          </a:solidFill>
          <a:ln/>
        </p:spPr>
      </p:sp>
      <p:sp>
        <p:nvSpPr>
          <p:cNvPr id="12" name="Text 9"/>
          <p:cNvSpPr/>
          <p:nvPr/>
        </p:nvSpPr>
        <p:spPr>
          <a:xfrm>
            <a:off x="9819561" y="618744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Low Recovery</a:t>
            </a:r>
            <a:endParaRPr lang="en-US" sz="1950" dirty="0"/>
          </a:p>
        </p:txBody>
      </p:sp>
      <p:sp>
        <p:nvSpPr>
          <p:cNvPr id="13" name="Text 10"/>
          <p:cNvSpPr/>
          <p:nvPr/>
        </p:nvSpPr>
        <p:spPr>
          <a:xfrm>
            <a:off x="9819561" y="6616660"/>
            <a:ext cx="3818573" cy="317540"/>
          </a:xfrm>
          <a:prstGeom prst="rect">
            <a:avLst/>
          </a:prstGeom>
          <a:noFill/>
          <a:ln/>
        </p:spPr>
        <p:txBody>
          <a:bodyPr wrap="non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Poor return rates and user frustration</a:t>
            </a:r>
            <a:endParaRPr lang="en-US" sz="1550" dirty="0"/>
          </a:p>
        </p:txBody>
      </p:sp>
      <p:sp>
        <p:nvSpPr>
          <p:cNvPr id="14" name="Rectangle 13"/>
          <p:cNvSpPr/>
          <p:nvPr/>
        </p:nvSpPr>
        <p:spPr>
          <a:xfrm>
            <a:off x="12871174" y="7812156"/>
            <a:ext cx="1610139" cy="318052"/>
          </a:xfrm>
          <a:prstGeom prst="rect">
            <a:avLst/>
          </a:prstGeom>
          <a:solidFill>
            <a:srgbClr val="090E3F"/>
          </a:solidFill>
          <a:ln>
            <a:solidFill>
              <a:srgbClr val="090E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10715"/>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Introduction:</a:t>
            </a:r>
            <a:endParaRPr lang="en-US" sz="3900" dirty="0"/>
          </a:p>
        </p:txBody>
      </p:sp>
      <p:sp>
        <p:nvSpPr>
          <p:cNvPr id="3" name="Text 1"/>
          <p:cNvSpPr/>
          <p:nvPr/>
        </p:nvSpPr>
        <p:spPr>
          <a:xfrm>
            <a:off x="793790" y="2927628"/>
            <a:ext cx="13042821" cy="1905238"/>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Findme is a revolutionary platform that bridges the gap between finders and owners through intelligent technology and seamless user experience. Available across desktop, smartphone, and tablet devices, Findme works anytime, anywhere—in transit terminals, retail stores, offices, and homes. The platform serves both individual consumers and organizations, creating an ecosystem where lost items are recovered faster, administrative burdens are eliminated, and people can focus on what matters most. Whether you've lost your treasured watch or manage a busy transportation hub, Findme transforms a frustrating experience into a simple, effective solution.</a:t>
            </a:r>
            <a:endParaRPr lang="en-US" sz="1550" dirty="0"/>
          </a:p>
        </p:txBody>
      </p:sp>
      <p:sp>
        <p:nvSpPr>
          <p:cNvPr id="4" name="Text 2"/>
          <p:cNvSpPr/>
          <p:nvPr/>
        </p:nvSpPr>
        <p:spPr>
          <a:xfrm>
            <a:off x="793790" y="52544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Seamless Reporting</a:t>
            </a:r>
            <a:endParaRPr lang="en-US" sz="1950" dirty="0"/>
          </a:p>
        </p:txBody>
      </p:sp>
      <p:sp>
        <p:nvSpPr>
          <p:cNvPr id="5" name="Text 3"/>
          <p:cNvSpPr/>
          <p:nvPr/>
        </p:nvSpPr>
        <p:spPr>
          <a:xfrm>
            <a:off x="793790" y="5683687"/>
            <a:ext cx="4182189" cy="635079"/>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Instantly report lost items with photos and details</a:t>
            </a:r>
            <a:endParaRPr lang="en-US" sz="1550" dirty="0"/>
          </a:p>
        </p:txBody>
      </p:sp>
      <p:sp>
        <p:nvSpPr>
          <p:cNvPr id="6" name="Text 4"/>
          <p:cNvSpPr/>
          <p:nvPr/>
        </p:nvSpPr>
        <p:spPr>
          <a:xfrm>
            <a:off x="5223986" y="52544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Smart Matching</a:t>
            </a:r>
            <a:endParaRPr lang="en-US" sz="1950" dirty="0"/>
          </a:p>
        </p:txBody>
      </p:sp>
      <p:sp>
        <p:nvSpPr>
          <p:cNvPr id="7" name="Text 5"/>
          <p:cNvSpPr/>
          <p:nvPr/>
        </p:nvSpPr>
        <p:spPr>
          <a:xfrm>
            <a:off x="5223986" y="5683687"/>
            <a:ext cx="4182308" cy="635079"/>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AI connects owners with found items automatically</a:t>
            </a:r>
            <a:endParaRPr lang="en-US" sz="1550" dirty="0"/>
          </a:p>
        </p:txBody>
      </p:sp>
      <p:sp>
        <p:nvSpPr>
          <p:cNvPr id="8" name="Text 6"/>
          <p:cNvSpPr/>
          <p:nvPr/>
        </p:nvSpPr>
        <p:spPr>
          <a:xfrm>
            <a:off x="9654302" y="52544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Multi-Device Access</a:t>
            </a:r>
            <a:endParaRPr lang="en-US" sz="1950" dirty="0"/>
          </a:p>
        </p:txBody>
      </p:sp>
      <p:sp>
        <p:nvSpPr>
          <p:cNvPr id="9" name="Text 7"/>
          <p:cNvSpPr/>
          <p:nvPr/>
        </p:nvSpPr>
        <p:spPr>
          <a:xfrm>
            <a:off x="9654302" y="5683687"/>
            <a:ext cx="4182308" cy="635079"/>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Use desktop, mobile, or tablet whenever needed</a:t>
            </a:r>
            <a:endParaRPr lang="en-US" sz="1550" dirty="0"/>
          </a:p>
        </p:txBody>
      </p:sp>
      <p:sp>
        <p:nvSpPr>
          <p:cNvPr id="10" name="Rectangle 9"/>
          <p:cNvSpPr/>
          <p:nvPr/>
        </p:nvSpPr>
        <p:spPr>
          <a:xfrm>
            <a:off x="12881113" y="7792278"/>
            <a:ext cx="1610139" cy="318052"/>
          </a:xfrm>
          <a:prstGeom prst="rect">
            <a:avLst/>
          </a:prstGeom>
          <a:solidFill>
            <a:srgbClr val="090E3F"/>
          </a:solidFill>
          <a:ln>
            <a:solidFill>
              <a:srgbClr val="090E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7357" y="520660"/>
            <a:ext cx="4733925" cy="591741"/>
          </a:xfrm>
          <a:prstGeom prst="rect">
            <a:avLst/>
          </a:prstGeom>
          <a:noFill/>
          <a:ln/>
        </p:spPr>
        <p:txBody>
          <a:bodyPr wrap="none" lIns="0" tIns="0" rIns="0" bIns="0" rtlCol="0" anchor="t"/>
          <a:lstStyle/>
          <a:p>
            <a:pPr marL="0" indent="0" algn="l">
              <a:lnSpc>
                <a:spcPts val="4650"/>
              </a:lnSpc>
              <a:buNone/>
            </a:pPr>
            <a:r>
              <a:rPr lang="en-US" sz="3700" b="1" dirty="0">
                <a:solidFill>
                  <a:srgbClr val="EEAEF6"/>
                </a:solidFill>
                <a:latin typeface="Bricolage Grotesque Extra Bold" pitchFamily="34" charset="0"/>
                <a:ea typeface="Bricolage Grotesque Extra Bold" pitchFamily="34" charset="-122"/>
                <a:cs typeface="Bricolage Grotesque Extra Bold" pitchFamily="34" charset="-120"/>
              </a:rPr>
              <a:t>EXISTING SYSTEM</a:t>
            </a:r>
            <a:endParaRPr lang="en-US" sz="3700" dirty="0"/>
          </a:p>
        </p:txBody>
      </p:sp>
      <p:sp>
        <p:nvSpPr>
          <p:cNvPr id="3" name="Text 1"/>
          <p:cNvSpPr/>
          <p:nvPr/>
        </p:nvSpPr>
        <p:spPr>
          <a:xfrm>
            <a:off x="757357" y="1491020"/>
            <a:ext cx="13115687" cy="2120265"/>
          </a:xfrm>
          <a:prstGeom prst="rect">
            <a:avLst/>
          </a:prstGeom>
          <a:noFill/>
          <a:ln/>
        </p:spPr>
        <p:txBody>
          <a:bodyPr wrap="square" lIns="0" tIns="0" rIns="0" bIns="0" rtlCol="0" anchor="t"/>
          <a:lstStyle/>
          <a:p>
            <a:pPr marL="0" indent="0" algn="l">
              <a:lnSpc>
                <a:spcPts val="2350"/>
              </a:lnSpc>
              <a:buNone/>
            </a:pPr>
            <a:r>
              <a:rPr lang="en-US" sz="1450" dirty="0">
                <a:solidFill>
                  <a:srgbClr val="E5DCE6"/>
                </a:solidFill>
                <a:latin typeface="Montserrat" pitchFamily="34" charset="0"/>
                <a:ea typeface="Montserrat" pitchFamily="34" charset="-122"/>
                <a:cs typeface="Montserrat" pitchFamily="34" charset="-120"/>
              </a:rPr>
              <a:t>Findme leverages state-of-the-art artificial intelligence and machine learning to transform how lost and found operates. Our proprietary image recognition engine automatically analyzes photographs to identify item types, colors, brands, and even serial numbers with remarkable accuracy. This intelligent foundation powers our smart matching algorithms, which instantly compare found items against lost reports to identify potential matches—dramatically reducing manual work and human error. Every transaction is protected through enterprise-grade encryption and secure data handling protocols, ensuring user privacy and building organizational trust. We've invested heavily in fraud detection systems that protect both individuals and institutions from bad actors, creating a safe marketplace for lost item recovery.</a:t>
            </a:r>
            <a:endParaRPr lang="en-US" sz="1450" dirty="0"/>
          </a:p>
        </p:txBody>
      </p:sp>
      <p:sp>
        <p:nvSpPr>
          <p:cNvPr id="4" name="Shape 2"/>
          <p:cNvSpPr/>
          <p:nvPr/>
        </p:nvSpPr>
        <p:spPr>
          <a:xfrm>
            <a:off x="757357" y="3824288"/>
            <a:ext cx="6463189" cy="1848326"/>
          </a:xfrm>
          <a:prstGeom prst="roundRect">
            <a:avLst>
              <a:gd name="adj" fmla="val 4303"/>
            </a:avLst>
          </a:prstGeom>
          <a:solidFill>
            <a:srgbClr val="282D5E"/>
          </a:solidFill>
          <a:ln/>
        </p:spPr>
      </p:sp>
      <p:sp>
        <p:nvSpPr>
          <p:cNvPr id="5" name="Shape 3"/>
          <p:cNvSpPr/>
          <p:nvPr/>
        </p:nvSpPr>
        <p:spPr>
          <a:xfrm>
            <a:off x="946666" y="4013597"/>
            <a:ext cx="568047" cy="568047"/>
          </a:xfrm>
          <a:prstGeom prst="roundRect">
            <a:avLst>
              <a:gd name="adj" fmla="val 16095650"/>
            </a:avLst>
          </a:prstGeom>
          <a:solidFill>
            <a:srgbClr val="EEAEF6"/>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02876" y="4169807"/>
            <a:ext cx="255627" cy="255627"/>
          </a:xfrm>
          <a:prstGeom prst="rect">
            <a:avLst/>
          </a:prstGeom>
        </p:spPr>
      </p:pic>
      <p:sp>
        <p:nvSpPr>
          <p:cNvPr id="7" name="Text 4"/>
          <p:cNvSpPr/>
          <p:nvPr/>
        </p:nvSpPr>
        <p:spPr>
          <a:xfrm>
            <a:off x="946666" y="4770953"/>
            <a:ext cx="2366963" cy="295870"/>
          </a:xfrm>
          <a:prstGeom prst="rect">
            <a:avLst/>
          </a:prstGeom>
          <a:noFill/>
          <a:ln/>
        </p:spPr>
        <p:txBody>
          <a:bodyPr wrap="none" lIns="0" tIns="0" rIns="0" bIns="0" rtlCol="0" anchor="t"/>
          <a:lstStyle/>
          <a:p>
            <a:pPr marL="0" indent="0" algn="l">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Image Recognition</a:t>
            </a:r>
            <a:endParaRPr lang="en-US" sz="1850" dirty="0"/>
          </a:p>
        </p:txBody>
      </p:sp>
      <p:sp>
        <p:nvSpPr>
          <p:cNvPr id="8" name="Text 5"/>
          <p:cNvSpPr/>
          <p:nvPr/>
        </p:nvSpPr>
        <p:spPr>
          <a:xfrm>
            <a:off x="946666" y="5180409"/>
            <a:ext cx="6084570" cy="302895"/>
          </a:xfrm>
          <a:prstGeom prst="rect">
            <a:avLst/>
          </a:prstGeom>
          <a:noFill/>
          <a:ln/>
        </p:spPr>
        <p:txBody>
          <a:bodyPr wrap="none" lIns="0" tIns="0" rIns="0" bIns="0" rtlCol="0" anchor="t"/>
          <a:lstStyle/>
          <a:p>
            <a:pPr marL="0" indent="0" algn="l">
              <a:lnSpc>
                <a:spcPts val="2350"/>
              </a:lnSpc>
              <a:buNone/>
            </a:pPr>
            <a:r>
              <a:rPr lang="en-US" sz="1450" dirty="0">
                <a:solidFill>
                  <a:srgbClr val="E5DCE6"/>
                </a:solidFill>
                <a:latin typeface="Montserrat" pitchFamily="34" charset="0"/>
                <a:ea typeface="Montserrat" pitchFamily="34" charset="-122"/>
                <a:cs typeface="Montserrat" pitchFamily="34" charset="-120"/>
              </a:rPr>
              <a:t>Automatic item identification by type, color, and brand</a:t>
            </a:r>
            <a:endParaRPr lang="en-US" sz="1450" dirty="0"/>
          </a:p>
        </p:txBody>
      </p:sp>
      <p:sp>
        <p:nvSpPr>
          <p:cNvPr id="9" name="Shape 6"/>
          <p:cNvSpPr/>
          <p:nvPr/>
        </p:nvSpPr>
        <p:spPr>
          <a:xfrm>
            <a:off x="7409855" y="3824288"/>
            <a:ext cx="6463189" cy="1848326"/>
          </a:xfrm>
          <a:prstGeom prst="roundRect">
            <a:avLst>
              <a:gd name="adj" fmla="val 4303"/>
            </a:avLst>
          </a:prstGeom>
          <a:solidFill>
            <a:srgbClr val="282D5E"/>
          </a:solidFill>
          <a:ln/>
        </p:spPr>
      </p:sp>
      <p:sp>
        <p:nvSpPr>
          <p:cNvPr id="10" name="Shape 7"/>
          <p:cNvSpPr/>
          <p:nvPr/>
        </p:nvSpPr>
        <p:spPr>
          <a:xfrm>
            <a:off x="7599164" y="4013597"/>
            <a:ext cx="568047" cy="568047"/>
          </a:xfrm>
          <a:prstGeom prst="roundRect">
            <a:avLst>
              <a:gd name="adj" fmla="val 16095650"/>
            </a:avLst>
          </a:prstGeom>
          <a:solidFill>
            <a:srgbClr val="EEAEF6"/>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755374" y="4169807"/>
            <a:ext cx="255627" cy="255627"/>
          </a:xfrm>
          <a:prstGeom prst="rect">
            <a:avLst/>
          </a:prstGeom>
        </p:spPr>
      </p:pic>
      <p:sp>
        <p:nvSpPr>
          <p:cNvPr id="12" name="Text 8"/>
          <p:cNvSpPr/>
          <p:nvPr/>
        </p:nvSpPr>
        <p:spPr>
          <a:xfrm>
            <a:off x="7599164" y="4770953"/>
            <a:ext cx="2366963" cy="295870"/>
          </a:xfrm>
          <a:prstGeom prst="rect">
            <a:avLst/>
          </a:prstGeom>
          <a:noFill/>
          <a:ln/>
        </p:spPr>
        <p:txBody>
          <a:bodyPr wrap="none" lIns="0" tIns="0" rIns="0" bIns="0" rtlCol="0" anchor="t"/>
          <a:lstStyle/>
          <a:p>
            <a:pPr marL="0" indent="0" algn="l">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Smart Matching</a:t>
            </a:r>
            <a:endParaRPr lang="en-US" sz="1850" dirty="0"/>
          </a:p>
        </p:txBody>
      </p:sp>
      <p:sp>
        <p:nvSpPr>
          <p:cNvPr id="13" name="Text 9"/>
          <p:cNvSpPr/>
          <p:nvPr/>
        </p:nvSpPr>
        <p:spPr>
          <a:xfrm>
            <a:off x="7599164" y="5180409"/>
            <a:ext cx="6084570" cy="302895"/>
          </a:xfrm>
          <a:prstGeom prst="rect">
            <a:avLst/>
          </a:prstGeom>
          <a:noFill/>
          <a:ln/>
        </p:spPr>
        <p:txBody>
          <a:bodyPr wrap="none" lIns="0" tIns="0" rIns="0" bIns="0" rtlCol="0" anchor="t"/>
          <a:lstStyle/>
          <a:p>
            <a:pPr marL="0" indent="0" algn="l">
              <a:lnSpc>
                <a:spcPts val="2350"/>
              </a:lnSpc>
              <a:buNone/>
            </a:pPr>
            <a:r>
              <a:rPr lang="en-US" sz="1450" dirty="0">
                <a:solidFill>
                  <a:srgbClr val="E5DCE6"/>
                </a:solidFill>
                <a:latin typeface="Montserrat" pitchFamily="34" charset="0"/>
                <a:ea typeface="Montserrat" pitchFamily="34" charset="-122"/>
                <a:cs typeface="Montserrat" pitchFamily="34" charset="-120"/>
              </a:rPr>
              <a:t>Algorithms pair items instantly and accurately</a:t>
            </a:r>
            <a:endParaRPr lang="en-US" sz="1450" dirty="0"/>
          </a:p>
        </p:txBody>
      </p:sp>
      <p:sp>
        <p:nvSpPr>
          <p:cNvPr id="14" name="Shape 10"/>
          <p:cNvSpPr/>
          <p:nvPr/>
        </p:nvSpPr>
        <p:spPr>
          <a:xfrm>
            <a:off x="757357" y="5861923"/>
            <a:ext cx="6463189" cy="1848326"/>
          </a:xfrm>
          <a:prstGeom prst="roundRect">
            <a:avLst>
              <a:gd name="adj" fmla="val 4303"/>
            </a:avLst>
          </a:prstGeom>
          <a:solidFill>
            <a:srgbClr val="282D5E"/>
          </a:solidFill>
          <a:ln/>
        </p:spPr>
      </p:sp>
      <p:sp>
        <p:nvSpPr>
          <p:cNvPr id="15" name="Shape 11"/>
          <p:cNvSpPr/>
          <p:nvPr/>
        </p:nvSpPr>
        <p:spPr>
          <a:xfrm>
            <a:off x="946666" y="6051233"/>
            <a:ext cx="568047" cy="568047"/>
          </a:xfrm>
          <a:prstGeom prst="roundRect">
            <a:avLst>
              <a:gd name="adj" fmla="val 16095650"/>
            </a:avLst>
          </a:prstGeom>
          <a:solidFill>
            <a:srgbClr val="EEAEF6"/>
          </a:solidFill>
          <a:ln/>
        </p:spPr>
      </p:sp>
      <p:pic>
        <p:nvPicPr>
          <p:cNvPr id="16"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102876" y="6207443"/>
            <a:ext cx="255627" cy="255627"/>
          </a:xfrm>
          <a:prstGeom prst="rect">
            <a:avLst/>
          </a:prstGeom>
        </p:spPr>
      </p:pic>
      <p:sp>
        <p:nvSpPr>
          <p:cNvPr id="17" name="Text 12"/>
          <p:cNvSpPr/>
          <p:nvPr/>
        </p:nvSpPr>
        <p:spPr>
          <a:xfrm>
            <a:off x="946666" y="6808589"/>
            <a:ext cx="2366963" cy="295870"/>
          </a:xfrm>
          <a:prstGeom prst="rect">
            <a:avLst/>
          </a:prstGeom>
          <a:noFill/>
          <a:ln/>
        </p:spPr>
        <p:txBody>
          <a:bodyPr wrap="none" lIns="0" tIns="0" rIns="0" bIns="0" rtlCol="0" anchor="t"/>
          <a:lstStyle/>
          <a:p>
            <a:pPr marL="0" indent="0" algn="l">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Secure Encryption</a:t>
            </a:r>
            <a:endParaRPr lang="en-US" sz="1850" dirty="0"/>
          </a:p>
        </p:txBody>
      </p:sp>
      <p:sp>
        <p:nvSpPr>
          <p:cNvPr id="18" name="Text 13"/>
          <p:cNvSpPr/>
          <p:nvPr/>
        </p:nvSpPr>
        <p:spPr>
          <a:xfrm>
            <a:off x="946666" y="7218045"/>
            <a:ext cx="6084570" cy="302895"/>
          </a:xfrm>
          <a:prstGeom prst="rect">
            <a:avLst/>
          </a:prstGeom>
          <a:noFill/>
          <a:ln/>
        </p:spPr>
        <p:txBody>
          <a:bodyPr wrap="none" lIns="0" tIns="0" rIns="0" bIns="0" rtlCol="0" anchor="t"/>
          <a:lstStyle/>
          <a:p>
            <a:pPr marL="0" indent="0" algn="l">
              <a:lnSpc>
                <a:spcPts val="2350"/>
              </a:lnSpc>
              <a:buNone/>
            </a:pPr>
            <a:r>
              <a:rPr lang="en-US" sz="1450" dirty="0">
                <a:solidFill>
                  <a:srgbClr val="E5DCE6"/>
                </a:solidFill>
                <a:latin typeface="Montserrat" pitchFamily="34" charset="0"/>
                <a:ea typeface="Montserrat" pitchFamily="34" charset="-122"/>
                <a:cs typeface="Montserrat" pitchFamily="34" charset="-120"/>
              </a:rPr>
              <a:t>Enterprise-grade protection of all data</a:t>
            </a:r>
            <a:endParaRPr lang="en-US" sz="1450" dirty="0"/>
          </a:p>
        </p:txBody>
      </p:sp>
      <p:sp>
        <p:nvSpPr>
          <p:cNvPr id="19" name="Shape 14"/>
          <p:cNvSpPr/>
          <p:nvPr/>
        </p:nvSpPr>
        <p:spPr>
          <a:xfrm>
            <a:off x="7409855" y="5861923"/>
            <a:ext cx="6463189" cy="1848326"/>
          </a:xfrm>
          <a:prstGeom prst="roundRect">
            <a:avLst>
              <a:gd name="adj" fmla="val 4303"/>
            </a:avLst>
          </a:prstGeom>
          <a:solidFill>
            <a:srgbClr val="282D5E"/>
          </a:solidFill>
          <a:ln/>
        </p:spPr>
      </p:sp>
      <p:sp>
        <p:nvSpPr>
          <p:cNvPr id="20" name="Shape 15"/>
          <p:cNvSpPr/>
          <p:nvPr/>
        </p:nvSpPr>
        <p:spPr>
          <a:xfrm>
            <a:off x="7599164" y="6051233"/>
            <a:ext cx="568047" cy="568047"/>
          </a:xfrm>
          <a:prstGeom prst="roundRect">
            <a:avLst>
              <a:gd name="adj" fmla="val 16095650"/>
            </a:avLst>
          </a:prstGeom>
          <a:solidFill>
            <a:srgbClr val="EEAEF6"/>
          </a:solidFill>
          <a:ln/>
        </p:spPr>
      </p:sp>
      <p:pic>
        <p:nvPicPr>
          <p:cNvPr id="21"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7755374" y="6207443"/>
            <a:ext cx="255627" cy="255627"/>
          </a:xfrm>
          <a:prstGeom prst="rect">
            <a:avLst/>
          </a:prstGeom>
        </p:spPr>
      </p:pic>
      <p:sp>
        <p:nvSpPr>
          <p:cNvPr id="22" name="Text 16"/>
          <p:cNvSpPr/>
          <p:nvPr/>
        </p:nvSpPr>
        <p:spPr>
          <a:xfrm>
            <a:off x="7599164" y="6808589"/>
            <a:ext cx="2366963" cy="295870"/>
          </a:xfrm>
          <a:prstGeom prst="rect">
            <a:avLst/>
          </a:prstGeom>
          <a:noFill/>
          <a:ln/>
        </p:spPr>
        <p:txBody>
          <a:bodyPr wrap="none" lIns="0" tIns="0" rIns="0" bIns="0" rtlCol="0" anchor="t"/>
          <a:lstStyle/>
          <a:p>
            <a:pPr marL="0" indent="0" algn="l">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Fraud Detection</a:t>
            </a:r>
            <a:endParaRPr lang="en-US" sz="1850" dirty="0"/>
          </a:p>
        </p:txBody>
      </p:sp>
      <p:sp>
        <p:nvSpPr>
          <p:cNvPr id="23" name="Text 17"/>
          <p:cNvSpPr/>
          <p:nvPr/>
        </p:nvSpPr>
        <p:spPr>
          <a:xfrm>
            <a:off x="7599164" y="7218045"/>
            <a:ext cx="6084570" cy="302895"/>
          </a:xfrm>
          <a:prstGeom prst="rect">
            <a:avLst/>
          </a:prstGeom>
          <a:noFill/>
          <a:ln/>
        </p:spPr>
        <p:txBody>
          <a:bodyPr wrap="none" lIns="0" tIns="0" rIns="0" bIns="0" rtlCol="0" anchor="t"/>
          <a:lstStyle/>
          <a:p>
            <a:pPr marL="0" indent="0" algn="l">
              <a:lnSpc>
                <a:spcPts val="2350"/>
              </a:lnSpc>
              <a:buNone/>
            </a:pPr>
            <a:r>
              <a:rPr lang="en-US" sz="1450" dirty="0">
                <a:solidFill>
                  <a:srgbClr val="E5DCE6"/>
                </a:solidFill>
                <a:latin typeface="Montserrat" pitchFamily="34" charset="0"/>
                <a:ea typeface="Montserrat" pitchFamily="34" charset="-122"/>
                <a:cs typeface="Montserrat" pitchFamily="34" charset="-120"/>
              </a:rPr>
              <a:t>Advanced algorithms protect users and organizations</a:t>
            </a:r>
            <a:endParaRPr lang="en-US" sz="1450" dirty="0"/>
          </a:p>
        </p:txBody>
      </p:sp>
      <p:sp>
        <p:nvSpPr>
          <p:cNvPr id="24" name="Rectangle 23"/>
          <p:cNvSpPr/>
          <p:nvPr/>
        </p:nvSpPr>
        <p:spPr>
          <a:xfrm>
            <a:off x="12881113" y="7792278"/>
            <a:ext cx="1610139" cy="318052"/>
          </a:xfrm>
          <a:prstGeom prst="rect">
            <a:avLst/>
          </a:prstGeom>
          <a:solidFill>
            <a:srgbClr val="090E3F"/>
          </a:solidFill>
          <a:ln>
            <a:solidFill>
              <a:srgbClr val="090E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494955"/>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PROPOSED SYSTEM</a:t>
            </a:r>
            <a:endParaRPr lang="en-US" sz="3900" dirty="0"/>
          </a:p>
        </p:txBody>
      </p:sp>
      <p:sp>
        <p:nvSpPr>
          <p:cNvPr id="3" name="Text 1"/>
          <p:cNvSpPr/>
          <p:nvPr/>
        </p:nvSpPr>
        <p:spPr>
          <a:xfrm>
            <a:off x="793790" y="3511868"/>
            <a:ext cx="13042821" cy="2222778"/>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Findme's elegant design puts the power in users' hands without complexityUsers can report a lost item or search for found items in just two clicks - no lengthy forms or confusing menusThe platform delivers real-time updates directly to users through SMS and email notifications, keeping them informed every step of the recovery journey.journeyFindme's self-service portal empowers customers to edit their listings, cancel claims they no longer need, or track the status of their items in real timeThis transparency builds confidence and reduces the anxiety associated with lost belongingsFindme adapts to the user's workflow, whether they're a busy commuter, a retail manager, or a hospitality professional, making lost item recovery effortless</a:t>
            </a:r>
            <a:endParaRPr lang="en-US" sz="1550" dirty="0"/>
          </a:p>
        </p:txBody>
      </p:sp>
      <p:sp>
        <p:nvSpPr>
          <p:cNvPr id="4" name="Rectangle 3"/>
          <p:cNvSpPr/>
          <p:nvPr/>
        </p:nvSpPr>
        <p:spPr>
          <a:xfrm>
            <a:off x="12881113" y="7792278"/>
            <a:ext cx="1610139" cy="318052"/>
          </a:xfrm>
          <a:prstGeom prst="rect">
            <a:avLst/>
          </a:prstGeom>
          <a:solidFill>
            <a:srgbClr val="090E3F"/>
          </a:solidFill>
          <a:ln>
            <a:solidFill>
              <a:srgbClr val="090E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5925" y="505897"/>
            <a:ext cx="5812750" cy="574834"/>
          </a:xfrm>
          <a:prstGeom prst="rect">
            <a:avLst/>
          </a:prstGeom>
          <a:noFill/>
          <a:ln/>
        </p:spPr>
        <p:txBody>
          <a:bodyPr wrap="none" lIns="0" tIns="0" rIns="0" bIns="0" rtlCol="0" anchor="t"/>
          <a:lstStyle/>
          <a:p>
            <a:pPr marL="0" indent="0" algn="l">
              <a:lnSpc>
                <a:spcPts val="4500"/>
              </a:lnSpc>
              <a:buNone/>
            </a:pPr>
            <a:r>
              <a:rPr lang="en-US" sz="3600" b="1" dirty="0">
                <a:solidFill>
                  <a:srgbClr val="EEAEF6"/>
                </a:solidFill>
                <a:latin typeface="Bricolage Grotesque Extra Bold" pitchFamily="34" charset="0"/>
                <a:ea typeface="Bricolage Grotesque Extra Bold" pitchFamily="34" charset="-122"/>
                <a:cs typeface="Bricolage Grotesque Extra Bold" pitchFamily="34" charset="-120"/>
              </a:rPr>
              <a:t>ARCHITECTURE DIAGRAM</a:t>
            </a:r>
            <a:endParaRPr lang="en-US" sz="3600" dirty="0"/>
          </a:p>
        </p:txBody>
      </p:sp>
      <p:pic>
        <p:nvPicPr>
          <p:cNvPr id="3" name="Image 0" descr="preencoded.png"/>
          <p:cNvPicPr>
            <a:picLocks noChangeAspect="1"/>
          </p:cNvPicPr>
          <p:nvPr/>
        </p:nvPicPr>
        <p:blipFill>
          <a:blip r:embed="rId3"/>
          <a:stretch>
            <a:fillRect/>
          </a:stretch>
        </p:blipFill>
        <p:spPr>
          <a:xfrm>
            <a:off x="735925" y="1448633"/>
            <a:ext cx="13158549" cy="6832283"/>
          </a:xfrm>
          <a:prstGeom prst="rect">
            <a:avLst/>
          </a:prstGeom>
        </p:spPr>
      </p:pic>
      <p:sp>
        <p:nvSpPr>
          <p:cNvPr id="4" name="Text 1"/>
          <p:cNvSpPr/>
          <p:nvPr/>
        </p:nvSpPr>
        <p:spPr>
          <a:xfrm>
            <a:off x="6490175" y="4308838"/>
            <a:ext cx="1623765" cy="1096041"/>
          </a:xfrm>
          <a:prstGeom prst="rect">
            <a:avLst/>
          </a:prstGeom>
          <a:noFill/>
          <a:ln/>
        </p:spPr>
        <p:txBody>
          <a:bodyPr wrap="square" lIns="0" tIns="0" rIns="0" bIns="0" rtlCol="0" anchor="t"/>
          <a:lstStyle/>
          <a:p>
            <a:pPr marL="0" indent="0" algn="ctr">
              <a:lnSpc>
                <a:spcPts val="1650"/>
              </a:lnSpc>
              <a:buNone/>
            </a:pPr>
            <a:r>
              <a:rPr lang="en-US" sz="1350" b="1" dirty="0">
                <a:solidFill>
                  <a:srgbClr val="000000"/>
                </a:solidFill>
                <a:latin typeface="Bricolage Grotesque Extra Bold" pitchFamily="34" charset="0"/>
                <a:ea typeface="Bricolage Grotesque Extra Bold" pitchFamily="34" charset="-122"/>
                <a:cs typeface="Bricolage Grotesque Extra Bold" pitchFamily="34" charset="-120"/>
              </a:rPr>
              <a:t>Core Platform (Findme)</a:t>
            </a:r>
            <a:endParaRPr lang="en-US" sz="13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559352" y="3260495"/>
            <a:ext cx="330437" cy="330436"/>
          </a:xfrm>
          <a:prstGeom prst="rect">
            <a:avLst/>
          </a:prstGeom>
        </p:spPr>
      </p:pic>
      <p:sp>
        <p:nvSpPr>
          <p:cNvPr id="6" name="Text 2"/>
          <p:cNvSpPr/>
          <p:nvPr/>
        </p:nvSpPr>
        <p:spPr>
          <a:xfrm>
            <a:off x="1047316" y="2858613"/>
            <a:ext cx="2844836" cy="365347"/>
          </a:xfrm>
          <a:prstGeom prst="rect">
            <a:avLst/>
          </a:prstGeom>
          <a:noFill/>
          <a:ln/>
        </p:spPr>
        <p:txBody>
          <a:bodyPr wrap="none" lIns="0" tIns="0" rIns="0" bIns="0" rtlCol="0" anchor="t"/>
          <a:lstStyle/>
          <a:p>
            <a:pPr marL="0" indent="0" algn="l">
              <a:lnSpc>
                <a:spcPts val="1650"/>
              </a:lnSpc>
              <a:buNone/>
            </a:pPr>
            <a:r>
              <a:rPr lang="en-US" sz="1350" b="1" dirty="0">
                <a:solidFill>
                  <a:srgbClr val="E5DCE6"/>
                </a:solidFill>
                <a:latin typeface="Bricolage Grotesque Extra Bold" pitchFamily="34" charset="0"/>
                <a:ea typeface="Bricolage Grotesque Extra Bold" pitchFamily="34" charset="-122"/>
                <a:cs typeface="Bricolage Grotesque Extra Bold" pitchFamily="34" charset="-120"/>
              </a:rPr>
              <a:t>AI/ML Services</a:t>
            </a:r>
            <a:endParaRPr lang="en-US" sz="1350" dirty="0"/>
          </a:p>
        </p:txBody>
      </p:sp>
      <p:sp>
        <p:nvSpPr>
          <p:cNvPr id="7" name="Text 3"/>
          <p:cNvSpPr/>
          <p:nvPr/>
        </p:nvSpPr>
        <p:spPr>
          <a:xfrm>
            <a:off x="1047316" y="3327881"/>
            <a:ext cx="2844836" cy="876833"/>
          </a:xfrm>
          <a:prstGeom prst="rect">
            <a:avLst/>
          </a:prstGeom>
          <a:noFill/>
          <a:ln/>
        </p:spPr>
        <p:txBody>
          <a:bodyPr wrap="square" lIns="0" tIns="0" rIns="0" bIns="0" rtlCol="0" anchor="t"/>
          <a:lstStyle/>
          <a:p>
            <a:pPr marL="0" indent="0" algn="l">
              <a:lnSpc>
                <a:spcPts val="1350"/>
              </a:lnSpc>
              <a:buNone/>
            </a:pPr>
            <a:r>
              <a:rPr lang="en-US" sz="1050" dirty="0">
                <a:solidFill>
                  <a:srgbClr val="E5DCE6"/>
                </a:solidFill>
                <a:latin typeface="Montserrat" pitchFamily="34" charset="0"/>
                <a:ea typeface="Montserrat" pitchFamily="34" charset="-122"/>
                <a:cs typeface="Montserrat" pitchFamily="34" charset="-120"/>
              </a:rPr>
              <a:t>Image recognition, matching, fraud detection</a:t>
            </a:r>
            <a:endParaRPr lang="en-US" sz="1050" dirty="0"/>
          </a:p>
        </p:txBody>
      </p:sp>
      <p:sp>
        <p:nvSpPr>
          <p:cNvPr id="8" name="Text 4"/>
          <p:cNvSpPr/>
          <p:nvPr/>
        </p:nvSpPr>
        <p:spPr>
          <a:xfrm>
            <a:off x="10737944" y="2858613"/>
            <a:ext cx="2844836" cy="365347"/>
          </a:xfrm>
          <a:prstGeom prst="rect">
            <a:avLst/>
          </a:prstGeom>
          <a:noFill/>
          <a:ln/>
        </p:spPr>
        <p:txBody>
          <a:bodyPr wrap="none" lIns="0" tIns="0" rIns="0" bIns="0" rtlCol="0" anchor="t"/>
          <a:lstStyle/>
          <a:p>
            <a:pPr marL="0" indent="0" algn="l">
              <a:lnSpc>
                <a:spcPts val="1650"/>
              </a:lnSpc>
              <a:buNone/>
            </a:pPr>
            <a:r>
              <a:rPr lang="en-US" sz="1350" b="1" dirty="0">
                <a:solidFill>
                  <a:srgbClr val="E5DCE6"/>
                </a:solidFill>
                <a:latin typeface="Bricolage Grotesque Extra Bold" pitchFamily="34" charset="0"/>
                <a:ea typeface="Bricolage Grotesque Extra Bold" pitchFamily="34" charset="-122"/>
                <a:cs typeface="Bricolage Grotesque Extra Bold" pitchFamily="34" charset="-120"/>
              </a:rPr>
              <a:t>User Interfaces</a:t>
            </a:r>
            <a:endParaRPr lang="en-US" sz="1350" dirty="0"/>
          </a:p>
        </p:txBody>
      </p:sp>
      <p:sp>
        <p:nvSpPr>
          <p:cNvPr id="9" name="Text 5"/>
          <p:cNvSpPr/>
          <p:nvPr/>
        </p:nvSpPr>
        <p:spPr>
          <a:xfrm>
            <a:off x="10737944" y="3327881"/>
            <a:ext cx="2844836" cy="584555"/>
          </a:xfrm>
          <a:prstGeom prst="rect">
            <a:avLst/>
          </a:prstGeom>
          <a:noFill/>
          <a:ln/>
        </p:spPr>
        <p:txBody>
          <a:bodyPr wrap="square" lIns="0" tIns="0" rIns="0" bIns="0" rtlCol="0" anchor="t"/>
          <a:lstStyle/>
          <a:p>
            <a:pPr marL="0" indent="0" algn="l">
              <a:lnSpc>
                <a:spcPts val="1350"/>
              </a:lnSpc>
              <a:buNone/>
            </a:pPr>
            <a:r>
              <a:rPr lang="en-US" sz="1050" dirty="0">
                <a:solidFill>
                  <a:srgbClr val="E5DCE6"/>
                </a:solidFill>
                <a:latin typeface="Montserrat" pitchFamily="34" charset="0"/>
                <a:ea typeface="Montserrat" pitchFamily="34" charset="-122"/>
                <a:cs typeface="Montserrat" pitchFamily="34" charset="-120"/>
              </a:rPr>
              <a:t>Mobile app, web portal, admin dashboard</a:t>
            </a:r>
            <a:endParaRPr lang="en-US" sz="1050" dirty="0"/>
          </a:p>
        </p:txBody>
      </p:sp>
      <p:pic>
        <p:nvPicPr>
          <p:cNvPr id="10"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8702961" y="2559029"/>
            <a:ext cx="330436" cy="330436"/>
          </a:xfrm>
          <a:prstGeom prst="rect">
            <a:avLst/>
          </a:prstGeom>
        </p:spPr>
      </p:pic>
      <p:pic>
        <p:nvPicPr>
          <p:cNvPr id="11"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4948817" y="6092341"/>
            <a:ext cx="330436" cy="330436"/>
          </a:xfrm>
          <a:prstGeom prst="rect">
            <a:avLst/>
          </a:prstGeom>
        </p:spPr>
      </p:pic>
      <p:sp>
        <p:nvSpPr>
          <p:cNvPr id="12" name="Text 6"/>
          <p:cNvSpPr/>
          <p:nvPr/>
        </p:nvSpPr>
        <p:spPr>
          <a:xfrm>
            <a:off x="1047316" y="5898301"/>
            <a:ext cx="2844836" cy="365347"/>
          </a:xfrm>
          <a:prstGeom prst="rect">
            <a:avLst/>
          </a:prstGeom>
          <a:noFill/>
          <a:ln/>
        </p:spPr>
        <p:txBody>
          <a:bodyPr wrap="none" lIns="0" tIns="0" rIns="0" bIns="0" rtlCol="0" anchor="t"/>
          <a:lstStyle/>
          <a:p>
            <a:pPr marL="0" indent="0" algn="l">
              <a:lnSpc>
                <a:spcPts val="1650"/>
              </a:lnSpc>
              <a:buNone/>
            </a:pPr>
            <a:r>
              <a:rPr lang="en-US" sz="1350" b="1" dirty="0">
                <a:solidFill>
                  <a:srgbClr val="E5DCE6"/>
                </a:solidFill>
                <a:latin typeface="Bricolage Grotesque Extra Bold" pitchFamily="34" charset="0"/>
                <a:ea typeface="Bricolage Grotesque Extra Bold" pitchFamily="34" charset="-122"/>
                <a:cs typeface="Bricolage Grotesque Extra Bold" pitchFamily="34" charset="-120"/>
              </a:rPr>
              <a:t>Database Layer</a:t>
            </a:r>
            <a:endParaRPr lang="en-US" sz="1350" dirty="0"/>
          </a:p>
        </p:txBody>
      </p:sp>
      <p:sp>
        <p:nvSpPr>
          <p:cNvPr id="13" name="Text 7"/>
          <p:cNvSpPr/>
          <p:nvPr/>
        </p:nvSpPr>
        <p:spPr>
          <a:xfrm>
            <a:off x="1047316" y="6367569"/>
            <a:ext cx="2844836" cy="584555"/>
          </a:xfrm>
          <a:prstGeom prst="rect">
            <a:avLst/>
          </a:prstGeom>
          <a:noFill/>
          <a:ln/>
        </p:spPr>
        <p:txBody>
          <a:bodyPr wrap="square" lIns="0" tIns="0" rIns="0" bIns="0" rtlCol="0" anchor="t"/>
          <a:lstStyle/>
          <a:p>
            <a:pPr marL="0" indent="0" algn="l">
              <a:lnSpc>
                <a:spcPts val="1350"/>
              </a:lnSpc>
              <a:buNone/>
            </a:pPr>
            <a:r>
              <a:rPr lang="en-US" sz="1050" dirty="0">
                <a:solidFill>
                  <a:srgbClr val="E5DCE6"/>
                </a:solidFill>
                <a:latin typeface="Montserrat" pitchFamily="34" charset="0"/>
                <a:ea typeface="Montserrat" pitchFamily="34" charset="-122"/>
                <a:cs typeface="Montserrat" pitchFamily="34" charset="-120"/>
              </a:rPr>
              <a:t>User data, item DB, transaction records</a:t>
            </a:r>
            <a:endParaRPr lang="en-US" sz="1050" dirty="0"/>
          </a:p>
        </p:txBody>
      </p:sp>
      <p:sp>
        <p:nvSpPr>
          <p:cNvPr id="14" name="Text 8"/>
          <p:cNvSpPr/>
          <p:nvPr/>
        </p:nvSpPr>
        <p:spPr>
          <a:xfrm>
            <a:off x="10737944" y="5898301"/>
            <a:ext cx="2844836" cy="730694"/>
          </a:xfrm>
          <a:prstGeom prst="rect">
            <a:avLst/>
          </a:prstGeom>
          <a:noFill/>
          <a:ln/>
        </p:spPr>
        <p:txBody>
          <a:bodyPr wrap="square" lIns="0" tIns="0" rIns="0" bIns="0" rtlCol="0" anchor="t"/>
          <a:lstStyle/>
          <a:p>
            <a:pPr marL="0" indent="0" algn="l">
              <a:lnSpc>
                <a:spcPts val="1650"/>
              </a:lnSpc>
              <a:buNone/>
            </a:pPr>
            <a:r>
              <a:rPr lang="en-US" sz="1350" b="1" dirty="0">
                <a:solidFill>
                  <a:srgbClr val="E5DCE6"/>
                </a:solidFill>
                <a:latin typeface="Bricolage Grotesque Extra Bold" pitchFamily="34" charset="0"/>
                <a:ea typeface="Bricolage Grotesque Extra Bold" pitchFamily="34" charset="-122"/>
                <a:cs typeface="Bricolage Grotesque Extra Bold" pitchFamily="34" charset="-120"/>
              </a:rPr>
              <a:t>External Integrations</a:t>
            </a:r>
            <a:endParaRPr lang="en-US" sz="1350" dirty="0"/>
          </a:p>
        </p:txBody>
      </p:sp>
      <p:sp>
        <p:nvSpPr>
          <p:cNvPr id="15" name="Text 9"/>
          <p:cNvSpPr/>
          <p:nvPr/>
        </p:nvSpPr>
        <p:spPr>
          <a:xfrm>
            <a:off x="10737944" y="6732916"/>
            <a:ext cx="2844836" cy="584555"/>
          </a:xfrm>
          <a:prstGeom prst="rect">
            <a:avLst/>
          </a:prstGeom>
          <a:noFill/>
          <a:ln/>
        </p:spPr>
        <p:txBody>
          <a:bodyPr wrap="square" lIns="0" tIns="0" rIns="0" bIns="0" rtlCol="0" anchor="t"/>
          <a:lstStyle/>
          <a:p>
            <a:pPr marL="0" indent="0" algn="l">
              <a:lnSpc>
                <a:spcPts val="1350"/>
              </a:lnSpc>
              <a:buNone/>
            </a:pPr>
            <a:r>
              <a:rPr lang="en-US" sz="1050" dirty="0">
                <a:solidFill>
                  <a:srgbClr val="E5DCE6"/>
                </a:solidFill>
                <a:latin typeface="Montserrat" pitchFamily="34" charset="0"/>
                <a:ea typeface="Montserrat" pitchFamily="34" charset="-122"/>
                <a:cs typeface="Montserrat" pitchFamily="34" charset="-120"/>
              </a:rPr>
              <a:t>Payments, SMS/Email, shipping APIs</a:t>
            </a:r>
            <a:endParaRPr lang="en-US" sz="1050" dirty="0"/>
          </a:p>
        </p:txBody>
      </p:sp>
      <p:pic>
        <p:nvPicPr>
          <p:cNvPr id="16" name="Image 4"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9027713" y="7170520"/>
            <a:ext cx="330437" cy="330436"/>
          </a:xfrm>
          <a:prstGeom prst="rect">
            <a:avLst/>
          </a:prstGeom>
        </p:spPr>
      </p:pic>
      <p:sp>
        <p:nvSpPr>
          <p:cNvPr id="17" name="Rectangle 16"/>
          <p:cNvSpPr/>
          <p:nvPr/>
        </p:nvSpPr>
        <p:spPr>
          <a:xfrm>
            <a:off x="12881113" y="7792278"/>
            <a:ext cx="1610139" cy="318052"/>
          </a:xfrm>
          <a:prstGeom prst="rect">
            <a:avLst/>
          </a:prstGeom>
          <a:solidFill>
            <a:srgbClr val="090E3F"/>
          </a:solidFill>
          <a:ln>
            <a:solidFill>
              <a:srgbClr val="090E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32815"/>
          </a:xfrm>
          <a:prstGeom prst="rect">
            <a:avLst/>
          </a:prstGeom>
        </p:spPr>
      </p:pic>
      <p:sp>
        <p:nvSpPr>
          <p:cNvPr id="3" name="Text 0"/>
          <p:cNvSpPr/>
          <p:nvPr/>
        </p:nvSpPr>
        <p:spPr>
          <a:xfrm>
            <a:off x="680799" y="468035"/>
            <a:ext cx="7782401" cy="1063704"/>
          </a:xfrm>
          <a:prstGeom prst="rect">
            <a:avLst/>
          </a:prstGeom>
          <a:noFill/>
          <a:ln/>
        </p:spPr>
        <p:txBody>
          <a:bodyPr wrap="square" lIns="0" tIns="0" rIns="0" bIns="0" rtlCol="0" anchor="t"/>
          <a:lstStyle/>
          <a:p>
            <a:pPr marL="0" indent="0" algn="l">
              <a:lnSpc>
                <a:spcPts val="4150"/>
              </a:lnSpc>
              <a:buNone/>
            </a:pPr>
            <a:r>
              <a:rPr lang="en-US" sz="3350" b="1" dirty="0">
                <a:solidFill>
                  <a:srgbClr val="EEAEF6"/>
                </a:solidFill>
                <a:latin typeface="Bricolage Grotesque Extra Bold" pitchFamily="34" charset="0"/>
                <a:ea typeface="Bricolage Grotesque Extra Bold" pitchFamily="34" charset="-122"/>
                <a:cs typeface="Bricolage Grotesque Extra Bold" pitchFamily="34" charset="-120"/>
              </a:rPr>
              <a:t>TECHNOLOGY AND ALGORITHM METHODOLOGY</a:t>
            </a:r>
            <a:endParaRPr lang="en-US" sz="3350" dirty="0"/>
          </a:p>
        </p:txBody>
      </p:sp>
      <p:sp>
        <p:nvSpPr>
          <p:cNvPr id="4" name="Shape 1"/>
          <p:cNvSpPr/>
          <p:nvPr/>
        </p:nvSpPr>
        <p:spPr>
          <a:xfrm>
            <a:off x="680799" y="1787009"/>
            <a:ext cx="7782401" cy="1571149"/>
          </a:xfrm>
          <a:prstGeom prst="roundRect">
            <a:avLst>
              <a:gd name="adj" fmla="val 6984"/>
            </a:avLst>
          </a:prstGeom>
          <a:solidFill>
            <a:srgbClr val="090E3F"/>
          </a:solidFill>
          <a:ln w="22860">
            <a:solidFill>
              <a:srgbClr val="EEAEF6"/>
            </a:solidFill>
            <a:prstDash val="solid"/>
          </a:ln>
        </p:spPr>
      </p:sp>
      <p:sp>
        <p:nvSpPr>
          <p:cNvPr id="5" name="Shape 2"/>
          <p:cNvSpPr/>
          <p:nvPr/>
        </p:nvSpPr>
        <p:spPr>
          <a:xfrm>
            <a:off x="657939" y="1787009"/>
            <a:ext cx="91440" cy="1571149"/>
          </a:xfrm>
          <a:prstGeom prst="roundRect">
            <a:avLst>
              <a:gd name="adj" fmla="val 78177"/>
            </a:avLst>
          </a:prstGeom>
          <a:solidFill>
            <a:srgbClr val="EEAEF6"/>
          </a:solidFill>
          <a:ln/>
        </p:spPr>
      </p:sp>
      <p:sp>
        <p:nvSpPr>
          <p:cNvPr id="6" name="Text 3"/>
          <p:cNvSpPr/>
          <p:nvPr/>
        </p:nvSpPr>
        <p:spPr>
          <a:xfrm>
            <a:off x="942380" y="1980009"/>
            <a:ext cx="2749748" cy="265867"/>
          </a:xfrm>
          <a:prstGeom prst="rect">
            <a:avLst/>
          </a:prstGeom>
          <a:noFill/>
          <a:ln/>
        </p:spPr>
        <p:txBody>
          <a:bodyPr wrap="none" lIns="0" tIns="0" rIns="0" bIns="0" rtlCol="0" anchor="t"/>
          <a:lstStyle/>
          <a:p>
            <a:pPr marL="0" indent="0" algn="l">
              <a:lnSpc>
                <a:spcPts val="205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Only AI Image Recognition</a:t>
            </a:r>
            <a:endParaRPr lang="en-US" sz="1650" dirty="0"/>
          </a:p>
        </p:txBody>
      </p:sp>
      <p:sp>
        <p:nvSpPr>
          <p:cNvPr id="7" name="Text 4"/>
          <p:cNvSpPr/>
          <p:nvPr/>
        </p:nvSpPr>
        <p:spPr>
          <a:xfrm>
            <a:off x="942380" y="2347913"/>
            <a:ext cx="7327821" cy="817245"/>
          </a:xfrm>
          <a:prstGeom prst="rect">
            <a:avLst/>
          </a:prstGeom>
          <a:noFill/>
          <a:ln/>
        </p:spPr>
        <p:txBody>
          <a:bodyPr wrap="square" lIns="0" tIns="0" rIns="0" bIns="0" rtlCol="0" anchor="t"/>
          <a:lstStyle/>
          <a:p>
            <a:pPr marL="0" indent="0" algn="l">
              <a:lnSpc>
                <a:spcPts val="2100"/>
              </a:lnSpc>
              <a:buNone/>
            </a:pPr>
            <a:r>
              <a:rPr lang="en-US" sz="1300" dirty="0">
                <a:solidFill>
                  <a:srgbClr val="E5DCE6"/>
                </a:solidFill>
                <a:latin typeface="Montserrat" pitchFamily="34" charset="0"/>
                <a:ea typeface="Montserrat" pitchFamily="34" charset="-122"/>
                <a:cs typeface="Montserrat" pitchFamily="34" charset="-120"/>
              </a:rPr>
              <a:t>Findme is the exclusive lost and found system featuring advanced artificial intelligence for automatic item identification, setting us apart from all competitors in the market</a:t>
            </a:r>
            <a:endParaRPr lang="en-US" sz="1300" dirty="0"/>
          </a:p>
        </p:txBody>
      </p:sp>
      <p:sp>
        <p:nvSpPr>
          <p:cNvPr id="8" name="Shape 5"/>
          <p:cNvSpPr/>
          <p:nvPr/>
        </p:nvSpPr>
        <p:spPr>
          <a:xfrm>
            <a:off x="680799" y="3528298"/>
            <a:ext cx="7782401" cy="1298734"/>
          </a:xfrm>
          <a:prstGeom prst="roundRect">
            <a:avLst>
              <a:gd name="adj" fmla="val 8449"/>
            </a:avLst>
          </a:prstGeom>
          <a:solidFill>
            <a:srgbClr val="090E3F"/>
          </a:solidFill>
          <a:ln w="22860">
            <a:solidFill>
              <a:srgbClr val="EEAEF6"/>
            </a:solidFill>
            <a:prstDash val="solid"/>
          </a:ln>
        </p:spPr>
      </p:sp>
      <p:sp>
        <p:nvSpPr>
          <p:cNvPr id="9" name="Shape 6"/>
          <p:cNvSpPr/>
          <p:nvPr/>
        </p:nvSpPr>
        <p:spPr>
          <a:xfrm>
            <a:off x="657939" y="3528298"/>
            <a:ext cx="91440" cy="1298734"/>
          </a:xfrm>
          <a:prstGeom prst="roundRect">
            <a:avLst>
              <a:gd name="adj" fmla="val 78177"/>
            </a:avLst>
          </a:prstGeom>
          <a:solidFill>
            <a:srgbClr val="EEAEF6"/>
          </a:solidFill>
          <a:ln/>
        </p:spPr>
      </p:sp>
      <p:sp>
        <p:nvSpPr>
          <p:cNvPr id="10" name="Text 7"/>
          <p:cNvSpPr/>
          <p:nvPr/>
        </p:nvSpPr>
        <p:spPr>
          <a:xfrm>
            <a:off x="942380" y="3721298"/>
            <a:ext cx="3297793" cy="265867"/>
          </a:xfrm>
          <a:prstGeom prst="rect">
            <a:avLst/>
          </a:prstGeom>
          <a:noFill/>
          <a:ln/>
        </p:spPr>
        <p:txBody>
          <a:bodyPr wrap="none" lIns="0" tIns="0" rIns="0" bIns="0" rtlCol="0" anchor="t"/>
          <a:lstStyle/>
          <a:p>
            <a:pPr marL="0" indent="0" algn="l">
              <a:lnSpc>
                <a:spcPts val="205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Integrated Payment &amp; Shipping</a:t>
            </a:r>
            <a:endParaRPr lang="en-US" sz="1650" dirty="0"/>
          </a:p>
        </p:txBody>
      </p:sp>
      <p:sp>
        <p:nvSpPr>
          <p:cNvPr id="11" name="Text 8"/>
          <p:cNvSpPr/>
          <p:nvPr/>
        </p:nvSpPr>
        <p:spPr>
          <a:xfrm>
            <a:off x="942380" y="4089202"/>
            <a:ext cx="7327821" cy="544830"/>
          </a:xfrm>
          <a:prstGeom prst="rect">
            <a:avLst/>
          </a:prstGeom>
          <a:noFill/>
          <a:ln/>
        </p:spPr>
        <p:txBody>
          <a:bodyPr wrap="square" lIns="0" tIns="0" rIns="0" bIns="0" rtlCol="0" anchor="t"/>
          <a:lstStyle/>
          <a:p>
            <a:pPr marL="0" indent="0" algn="l">
              <a:lnSpc>
                <a:spcPts val="2100"/>
              </a:lnSpc>
              <a:buNone/>
            </a:pPr>
            <a:r>
              <a:rPr lang="en-US" sz="1300" dirty="0">
                <a:solidFill>
                  <a:srgbClr val="E5DCE6"/>
                </a:solidFill>
                <a:latin typeface="Montserrat" pitchFamily="34" charset="0"/>
                <a:ea typeface="Montserrat" pitchFamily="34" charset="-122"/>
                <a:cs typeface="Montserrat" pitchFamily="34" charset="-120"/>
              </a:rPr>
              <a:t>Seamless integration with payment processors and shipping providers enables fast, secure item returns without additional complexity or friction</a:t>
            </a:r>
            <a:endParaRPr lang="en-US" sz="1300" dirty="0"/>
          </a:p>
        </p:txBody>
      </p:sp>
      <p:sp>
        <p:nvSpPr>
          <p:cNvPr id="12" name="Shape 9"/>
          <p:cNvSpPr/>
          <p:nvPr/>
        </p:nvSpPr>
        <p:spPr>
          <a:xfrm>
            <a:off x="680799" y="4997172"/>
            <a:ext cx="7782401" cy="1298734"/>
          </a:xfrm>
          <a:prstGeom prst="roundRect">
            <a:avLst>
              <a:gd name="adj" fmla="val 8449"/>
            </a:avLst>
          </a:prstGeom>
          <a:solidFill>
            <a:srgbClr val="090E3F"/>
          </a:solidFill>
          <a:ln w="22860">
            <a:solidFill>
              <a:srgbClr val="EEAEF6"/>
            </a:solidFill>
            <a:prstDash val="solid"/>
          </a:ln>
        </p:spPr>
      </p:sp>
      <p:sp>
        <p:nvSpPr>
          <p:cNvPr id="13" name="Shape 10"/>
          <p:cNvSpPr/>
          <p:nvPr/>
        </p:nvSpPr>
        <p:spPr>
          <a:xfrm>
            <a:off x="657939" y="4997172"/>
            <a:ext cx="91440" cy="1298734"/>
          </a:xfrm>
          <a:prstGeom prst="roundRect">
            <a:avLst>
              <a:gd name="adj" fmla="val 78177"/>
            </a:avLst>
          </a:prstGeom>
          <a:solidFill>
            <a:srgbClr val="EEAEF6"/>
          </a:solidFill>
          <a:ln/>
        </p:spPr>
      </p:sp>
      <p:sp>
        <p:nvSpPr>
          <p:cNvPr id="14" name="Text 11"/>
          <p:cNvSpPr/>
          <p:nvPr/>
        </p:nvSpPr>
        <p:spPr>
          <a:xfrm>
            <a:off x="942380" y="5190173"/>
            <a:ext cx="2878812" cy="265867"/>
          </a:xfrm>
          <a:prstGeom prst="rect">
            <a:avLst/>
          </a:prstGeom>
          <a:noFill/>
          <a:ln/>
        </p:spPr>
        <p:txBody>
          <a:bodyPr wrap="none" lIns="0" tIns="0" rIns="0" bIns="0" rtlCol="0" anchor="t"/>
          <a:lstStyle/>
          <a:p>
            <a:pPr marL="0" indent="0" algn="l">
              <a:lnSpc>
                <a:spcPts val="205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Advanced Fraud Protection</a:t>
            </a:r>
            <a:endParaRPr lang="en-US" sz="1650" dirty="0"/>
          </a:p>
        </p:txBody>
      </p:sp>
      <p:sp>
        <p:nvSpPr>
          <p:cNvPr id="15" name="Text 12"/>
          <p:cNvSpPr/>
          <p:nvPr/>
        </p:nvSpPr>
        <p:spPr>
          <a:xfrm>
            <a:off x="942380" y="5558076"/>
            <a:ext cx="7327821" cy="544830"/>
          </a:xfrm>
          <a:prstGeom prst="rect">
            <a:avLst/>
          </a:prstGeom>
          <a:noFill/>
          <a:ln/>
        </p:spPr>
        <p:txBody>
          <a:bodyPr wrap="square" lIns="0" tIns="0" rIns="0" bIns="0" rtlCol="0" anchor="t"/>
          <a:lstStyle/>
          <a:p>
            <a:pPr marL="0" indent="0" algn="l">
              <a:lnSpc>
                <a:spcPts val="2100"/>
              </a:lnSpc>
              <a:buNone/>
            </a:pPr>
            <a:r>
              <a:rPr lang="en-US" sz="1300" dirty="0">
                <a:solidFill>
                  <a:srgbClr val="E5DCE6"/>
                </a:solidFill>
                <a:latin typeface="Montserrat" pitchFamily="34" charset="0"/>
                <a:ea typeface="Montserrat" pitchFamily="34" charset="-122"/>
                <a:cs typeface="Montserrat" pitchFamily="34" charset="-120"/>
              </a:rPr>
              <a:t>Our proprietary fraud detection algorithms protect users and organizations from bad actors, ensuring a trustworthy marketplace for everyone</a:t>
            </a:r>
            <a:endParaRPr lang="en-US" sz="1300" dirty="0"/>
          </a:p>
        </p:txBody>
      </p:sp>
      <p:sp>
        <p:nvSpPr>
          <p:cNvPr id="16" name="Shape 13"/>
          <p:cNvSpPr/>
          <p:nvPr/>
        </p:nvSpPr>
        <p:spPr>
          <a:xfrm>
            <a:off x="680799" y="6466046"/>
            <a:ext cx="7782401" cy="1298734"/>
          </a:xfrm>
          <a:prstGeom prst="roundRect">
            <a:avLst>
              <a:gd name="adj" fmla="val 8449"/>
            </a:avLst>
          </a:prstGeom>
          <a:solidFill>
            <a:srgbClr val="090E3F"/>
          </a:solidFill>
          <a:ln w="22860">
            <a:solidFill>
              <a:srgbClr val="EEAEF6"/>
            </a:solidFill>
            <a:prstDash val="solid"/>
          </a:ln>
        </p:spPr>
      </p:sp>
      <p:sp>
        <p:nvSpPr>
          <p:cNvPr id="17" name="Shape 14"/>
          <p:cNvSpPr/>
          <p:nvPr/>
        </p:nvSpPr>
        <p:spPr>
          <a:xfrm>
            <a:off x="657939" y="6466046"/>
            <a:ext cx="91440" cy="1298734"/>
          </a:xfrm>
          <a:prstGeom prst="roundRect">
            <a:avLst>
              <a:gd name="adj" fmla="val 78177"/>
            </a:avLst>
          </a:prstGeom>
          <a:solidFill>
            <a:srgbClr val="EEAEF6"/>
          </a:solidFill>
          <a:ln/>
        </p:spPr>
      </p:sp>
      <p:sp>
        <p:nvSpPr>
          <p:cNvPr id="18" name="Text 15"/>
          <p:cNvSpPr/>
          <p:nvPr/>
        </p:nvSpPr>
        <p:spPr>
          <a:xfrm>
            <a:off x="942380" y="6659047"/>
            <a:ext cx="2698909" cy="265867"/>
          </a:xfrm>
          <a:prstGeom prst="rect">
            <a:avLst/>
          </a:prstGeom>
          <a:noFill/>
          <a:ln/>
        </p:spPr>
        <p:txBody>
          <a:bodyPr wrap="none" lIns="0" tIns="0" rIns="0" bIns="0" rtlCol="0" anchor="t"/>
          <a:lstStyle/>
          <a:p>
            <a:pPr marL="0" indent="0" algn="l">
              <a:lnSpc>
                <a:spcPts val="2050"/>
              </a:lnSpc>
              <a:buNone/>
            </a:pPr>
            <a:r>
              <a:rPr lang="en-US" sz="1650" b="1" dirty="0">
                <a:solidFill>
                  <a:srgbClr val="E5DCE6"/>
                </a:solidFill>
                <a:latin typeface="Bricolage Grotesque Extra Bold" pitchFamily="34" charset="0"/>
                <a:ea typeface="Bricolage Grotesque Extra Bold" pitchFamily="34" charset="-122"/>
                <a:cs typeface="Bricolage Grotesque Extra Bold" pitchFamily="34" charset="-120"/>
              </a:rPr>
              <a:t>Comprehensive Analytics</a:t>
            </a:r>
            <a:endParaRPr lang="en-US" sz="1650" dirty="0"/>
          </a:p>
        </p:txBody>
      </p:sp>
      <p:sp>
        <p:nvSpPr>
          <p:cNvPr id="19" name="Text 16"/>
          <p:cNvSpPr/>
          <p:nvPr/>
        </p:nvSpPr>
        <p:spPr>
          <a:xfrm>
            <a:off x="942380" y="7026950"/>
            <a:ext cx="7327821" cy="544830"/>
          </a:xfrm>
          <a:prstGeom prst="rect">
            <a:avLst/>
          </a:prstGeom>
          <a:noFill/>
          <a:ln/>
        </p:spPr>
        <p:txBody>
          <a:bodyPr wrap="square" lIns="0" tIns="0" rIns="0" bIns="0" rtlCol="0" anchor="t"/>
          <a:lstStyle/>
          <a:p>
            <a:pPr marL="0" indent="0" algn="l">
              <a:lnSpc>
                <a:spcPts val="2100"/>
              </a:lnSpc>
              <a:buNone/>
            </a:pPr>
            <a:r>
              <a:rPr lang="en-US" sz="1300" dirty="0">
                <a:solidFill>
                  <a:srgbClr val="E5DCE6"/>
                </a:solidFill>
                <a:latin typeface="Montserrat" pitchFamily="34" charset="0"/>
                <a:ea typeface="Montserrat" pitchFamily="34" charset="-122"/>
                <a:cs typeface="Montserrat" pitchFamily="34" charset="-120"/>
              </a:rPr>
              <a:t>Detailed reporting and audit trails provide organizations with insights to optimize their operations and improve customer service</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916906"/>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RESULT WITH OUTPUT SCREENSHOTS</a:t>
            </a:r>
            <a:endParaRPr lang="en-US" sz="3900" dirty="0"/>
          </a:p>
        </p:txBody>
      </p:sp>
      <p:sp>
        <p:nvSpPr>
          <p:cNvPr id="4" name="Text 1"/>
          <p:cNvSpPr/>
          <p:nvPr/>
        </p:nvSpPr>
        <p:spPr>
          <a:xfrm>
            <a:off x="793790" y="3454717"/>
            <a:ext cx="7556421" cy="2857857"/>
          </a:xfrm>
          <a:prstGeom prst="rect">
            <a:avLst/>
          </a:prstGeom>
          <a:noFill/>
          <a:ln/>
        </p:spPr>
        <p:txBody>
          <a:bodyPr wrap="square" lIns="0" tIns="0" rIns="0" bIns="0" rtlCol="0" anchor="t"/>
          <a:lstStyle/>
          <a:p>
            <a:pPr marL="0" indent="0" algn="l">
              <a:lnSpc>
                <a:spcPts val="2500"/>
              </a:lnSpc>
              <a:buNone/>
            </a:pPr>
            <a:r>
              <a:rPr lang="en-US" sz="1550" dirty="0">
                <a:solidFill>
                  <a:srgbClr val="E5DCE6"/>
                </a:solidFill>
                <a:latin typeface="Montserrat" pitchFamily="34" charset="0"/>
                <a:ea typeface="Montserrat" pitchFamily="34" charset="-122"/>
                <a:cs typeface="Montserrat" pitchFamily="34" charset="-120"/>
              </a:rPr>
              <a:t>Experience the power of Findme through its intuitive user interface and clear output. Our mobile application provides a streamlined experience for users reporting or claiming items, featuring instant AI image recognition and real-time status updates. The web dashboard offers a comprehensive overview for organizations, displaying detailed analytics, item tracking, and efficient management tools. These screenshots demonstrate the seamless integration of our advanced technology, from precise item identification to secure return processes, ensuring an efficient and trustworthy lost and found solution for all.</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829270"/>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CONCLUSION</a:t>
            </a:r>
            <a:endParaRPr lang="en-US" sz="3900" dirty="0"/>
          </a:p>
        </p:txBody>
      </p:sp>
      <p:sp>
        <p:nvSpPr>
          <p:cNvPr id="4" name="Text 1"/>
          <p:cNvSpPr/>
          <p:nvPr/>
        </p:nvSpPr>
        <p:spPr>
          <a:xfrm>
            <a:off x="6280190" y="1945362"/>
            <a:ext cx="2814876" cy="310158"/>
          </a:xfrm>
          <a:prstGeom prst="rect">
            <a:avLst/>
          </a:prstGeom>
          <a:noFill/>
          <a:ln/>
        </p:spPr>
        <p:txBody>
          <a:bodyPr wrap="none" lIns="0" tIns="0" rIns="0" bIns="0" rtlCol="0" anchor="t"/>
          <a:lstStyle/>
          <a:p>
            <a:pPr marL="0" indent="0" algn="l">
              <a:lnSpc>
                <a:spcPts val="2400"/>
              </a:lnSpc>
              <a:buNone/>
            </a:pPr>
            <a:r>
              <a:rPr lang="en-US" sz="1950" b="1" dirty="0">
                <a:solidFill>
                  <a:srgbClr val="EEAEF6"/>
                </a:solidFill>
                <a:latin typeface="Bricolage Grotesque Extra Bold" pitchFamily="34" charset="0"/>
                <a:ea typeface="Bricolage Grotesque Extra Bold" pitchFamily="34" charset="-122"/>
                <a:cs typeface="Bricolage Grotesque Extra Bold" pitchFamily="34" charset="-120"/>
              </a:rPr>
              <a:t>Operational Excellence</a:t>
            </a:r>
            <a:endParaRPr lang="en-US" sz="1950" dirty="0"/>
          </a:p>
        </p:txBody>
      </p:sp>
      <p:sp>
        <p:nvSpPr>
          <p:cNvPr id="5" name="Text 2"/>
          <p:cNvSpPr/>
          <p:nvPr/>
        </p:nvSpPr>
        <p:spPr>
          <a:xfrm>
            <a:off x="6280190" y="2453878"/>
            <a:ext cx="3536156" cy="9526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DCE6"/>
                </a:solidFill>
                <a:latin typeface="Montserrat" pitchFamily="34" charset="0"/>
                <a:ea typeface="Montserrat" pitchFamily="34" charset="-122"/>
                <a:cs typeface="Montserrat" pitchFamily="34" charset="-120"/>
              </a:rPr>
              <a:t>Dramatically reduce administrative workload and staffing requirements</a:t>
            </a:r>
            <a:endParaRPr lang="en-US" sz="1550" dirty="0"/>
          </a:p>
        </p:txBody>
      </p:sp>
      <p:sp>
        <p:nvSpPr>
          <p:cNvPr id="6" name="Text 3"/>
          <p:cNvSpPr/>
          <p:nvPr/>
        </p:nvSpPr>
        <p:spPr>
          <a:xfrm>
            <a:off x="6280190" y="3475911"/>
            <a:ext cx="3536156" cy="9526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DCE6"/>
                </a:solidFill>
                <a:latin typeface="Montserrat" pitchFamily="34" charset="0"/>
                <a:ea typeface="Montserrat" pitchFamily="34" charset="-122"/>
                <a:cs typeface="Montserrat" pitchFamily="34" charset="-120"/>
              </a:rPr>
              <a:t>Lower operational costs through automation and efficiency</a:t>
            </a:r>
            <a:endParaRPr lang="en-US" sz="1550" dirty="0"/>
          </a:p>
        </p:txBody>
      </p:sp>
      <p:sp>
        <p:nvSpPr>
          <p:cNvPr id="7" name="Text 4"/>
          <p:cNvSpPr/>
          <p:nvPr/>
        </p:nvSpPr>
        <p:spPr>
          <a:xfrm>
            <a:off x="6280190" y="4497943"/>
            <a:ext cx="35361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DCE6"/>
                </a:solidFill>
                <a:latin typeface="Montserrat" pitchFamily="34" charset="0"/>
                <a:ea typeface="Montserrat" pitchFamily="34" charset="-122"/>
                <a:cs typeface="Montserrat" pitchFamily="34" charset="-120"/>
              </a:rPr>
              <a:t>Minimize storage space needed for lost items</a:t>
            </a:r>
            <a:endParaRPr lang="en-US" sz="1550" dirty="0"/>
          </a:p>
        </p:txBody>
      </p:sp>
      <p:sp>
        <p:nvSpPr>
          <p:cNvPr id="8" name="Text 5"/>
          <p:cNvSpPr/>
          <p:nvPr/>
        </p:nvSpPr>
        <p:spPr>
          <a:xfrm>
            <a:off x="6280190" y="5202436"/>
            <a:ext cx="35361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DCE6"/>
                </a:solidFill>
                <a:latin typeface="Montserrat" pitchFamily="34" charset="0"/>
                <a:ea typeface="Montserrat" pitchFamily="34" charset="-122"/>
                <a:cs typeface="Montserrat" pitchFamily="34" charset="-120"/>
              </a:rPr>
              <a:t>Streamline internal processes and workflows</a:t>
            </a:r>
            <a:endParaRPr lang="en-US" sz="1550" dirty="0"/>
          </a:p>
        </p:txBody>
      </p:sp>
      <p:sp>
        <p:nvSpPr>
          <p:cNvPr id="9" name="Text 6"/>
          <p:cNvSpPr/>
          <p:nvPr/>
        </p:nvSpPr>
        <p:spPr>
          <a:xfrm>
            <a:off x="10308074" y="1945362"/>
            <a:ext cx="2756416" cy="310158"/>
          </a:xfrm>
          <a:prstGeom prst="rect">
            <a:avLst/>
          </a:prstGeom>
          <a:noFill/>
          <a:ln/>
        </p:spPr>
        <p:txBody>
          <a:bodyPr wrap="none" lIns="0" tIns="0" rIns="0" bIns="0" rtlCol="0" anchor="t"/>
          <a:lstStyle/>
          <a:p>
            <a:pPr marL="0" indent="0" algn="l">
              <a:lnSpc>
                <a:spcPts val="2400"/>
              </a:lnSpc>
              <a:buNone/>
            </a:pPr>
            <a:r>
              <a:rPr lang="en-US" sz="1950" b="1" dirty="0">
                <a:solidFill>
                  <a:srgbClr val="EEAEF6"/>
                </a:solidFill>
                <a:latin typeface="Bricolage Grotesque Extra Bold" pitchFamily="34" charset="0"/>
                <a:ea typeface="Bricolage Grotesque Extra Bold" pitchFamily="34" charset="-122"/>
                <a:cs typeface="Bricolage Grotesque Extra Bold" pitchFamily="34" charset="-120"/>
              </a:rPr>
              <a:t>Customer Satisfaction</a:t>
            </a:r>
            <a:endParaRPr lang="en-US" sz="1950" dirty="0"/>
          </a:p>
        </p:txBody>
      </p:sp>
      <p:sp>
        <p:nvSpPr>
          <p:cNvPr id="10" name="Text 7"/>
          <p:cNvSpPr/>
          <p:nvPr/>
        </p:nvSpPr>
        <p:spPr>
          <a:xfrm>
            <a:off x="10308074" y="2453878"/>
            <a:ext cx="35361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DCE6"/>
                </a:solidFill>
                <a:latin typeface="Montserrat" pitchFamily="34" charset="0"/>
                <a:ea typeface="Montserrat" pitchFamily="34" charset="-122"/>
                <a:cs typeface="Montserrat" pitchFamily="34" charset="-120"/>
              </a:rPr>
              <a:t>Enhance service quality and customer loyalty</a:t>
            </a:r>
            <a:endParaRPr lang="en-US" sz="1550" dirty="0"/>
          </a:p>
        </p:txBody>
      </p:sp>
      <p:sp>
        <p:nvSpPr>
          <p:cNvPr id="11" name="Text 8"/>
          <p:cNvSpPr/>
          <p:nvPr/>
        </p:nvSpPr>
        <p:spPr>
          <a:xfrm>
            <a:off x="10308074" y="3158371"/>
            <a:ext cx="35361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DCE6"/>
                </a:solidFill>
                <a:latin typeface="Montserrat" pitchFamily="34" charset="0"/>
                <a:ea typeface="Montserrat" pitchFamily="34" charset="-122"/>
                <a:cs typeface="Montserrat" pitchFamily="34" charset="-120"/>
              </a:rPr>
              <a:t>Deliver faster resolution times and better outcomes</a:t>
            </a:r>
            <a:endParaRPr lang="en-US" sz="1550" dirty="0"/>
          </a:p>
        </p:txBody>
      </p:sp>
      <p:sp>
        <p:nvSpPr>
          <p:cNvPr id="12" name="Text 9"/>
          <p:cNvSpPr/>
          <p:nvPr/>
        </p:nvSpPr>
        <p:spPr>
          <a:xfrm>
            <a:off x="10308074" y="3862864"/>
            <a:ext cx="35361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DCE6"/>
                </a:solidFill>
                <a:latin typeface="Montserrat" pitchFamily="34" charset="0"/>
                <a:ea typeface="Montserrat" pitchFamily="34" charset="-122"/>
                <a:cs typeface="Montserrat" pitchFamily="34" charset="-120"/>
              </a:rPr>
              <a:t>Build trust through transparency and reliability</a:t>
            </a:r>
            <a:endParaRPr lang="en-US" sz="1550" dirty="0"/>
          </a:p>
        </p:txBody>
      </p:sp>
      <p:sp>
        <p:nvSpPr>
          <p:cNvPr id="13" name="Text 10"/>
          <p:cNvSpPr/>
          <p:nvPr/>
        </p:nvSpPr>
        <p:spPr>
          <a:xfrm>
            <a:off x="10308074" y="4567357"/>
            <a:ext cx="3536156"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E5DCE6"/>
                </a:solidFill>
                <a:latin typeface="Montserrat" pitchFamily="34" charset="0"/>
                <a:ea typeface="Montserrat" pitchFamily="34" charset="-122"/>
                <a:cs typeface="Montserrat" pitchFamily="34" charset="-120"/>
              </a:rPr>
              <a:t>Reduce customer support inquiries and complaints</a:t>
            </a:r>
            <a:endParaRPr lang="en-US" sz="1550" dirty="0"/>
          </a:p>
        </p:txBody>
      </p:sp>
      <p:sp>
        <p:nvSpPr>
          <p:cNvPr id="14" name="Text 11"/>
          <p:cNvSpPr/>
          <p:nvPr/>
        </p:nvSpPr>
        <p:spPr>
          <a:xfrm>
            <a:off x="6280190" y="6130171"/>
            <a:ext cx="7556421" cy="1270159"/>
          </a:xfrm>
          <a:prstGeom prst="rect">
            <a:avLst/>
          </a:prstGeom>
          <a:noFill/>
          <a:ln/>
        </p:spPr>
        <p:txBody>
          <a:bodyPr wrap="square" lIns="0" tIns="0" rIns="0" bIns="0" rtlCol="0" anchor="t"/>
          <a:lstStyle/>
          <a:p>
            <a:pPr marL="0" indent="0" algn="l">
              <a:lnSpc>
                <a:spcPts val="2500"/>
              </a:lnSpc>
              <a:buNone/>
            </a:pPr>
            <a:r>
              <a:rPr lang="en-US" sz="1550" b="1" dirty="0">
                <a:solidFill>
                  <a:srgbClr val="E5DCE6"/>
                </a:solidFill>
                <a:latin typeface="Montserrat" pitchFamily="34" charset="0"/>
                <a:ea typeface="Montserrat" pitchFamily="34" charset="-122"/>
                <a:cs typeface="Montserrat" pitchFamily="34" charset="-120"/>
              </a:rPr>
              <a:t>Detailed reporting and audit trails</a:t>
            </a:r>
            <a:r>
              <a:rPr lang="en-US" sz="1550" dirty="0">
                <a:solidFill>
                  <a:srgbClr val="E5DCE6"/>
                </a:solidFill>
                <a:latin typeface="Montserrat" pitchFamily="34" charset="0"/>
                <a:ea typeface="Montserrat" pitchFamily="34" charset="-122"/>
                <a:cs typeface="Montserrat" pitchFamily="34" charset="-120"/>
              </a:rPr>
              <a:t> provide complete visibility into lost item operations, supporting compliance requirements and strategic decision-making. Organizations gain actionable insights to continuously improve their processes and demonstrate value to stakeholders.</a:t>
            </a:r>
            <a:endParaRPr lang="en-US" sz="1550" dirty="0"/>
          </a:p>
        </p:txBody>
      </p:sp>
      <p:sp>
        <p:nvSpPr>
          <p:cNvPr id="15" name="Rectangle 14"/>
          <p:cNvSpPr/>
          <p:nvPr/>
        </p:nvSpPr>
        <p:spPr>
          <a:xfrm>
            <a:off x="12881113" y="7792278"/>
            <a:ext cx="1610139" cy="318052"/>
          </a:xfrm>
          <a:prstGeom prst="rect">
            <a:avLst/>
          </a:prstGeom>
          <a:solidFill>
            <a:srgbClr val="090E3F"/>
          </a:solidFill>
          <a:ln>
            <a:solidFill>
              <a:srgbClr val="090E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1201</Words>
  <Application>Microsoft Office PowerPoint</Application>
  <PresentationFormat>Custom</PresentationFormat>
  <Paragraphs>88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Montserrat</vt:lpstr>
      <vt:lpstr>Bricolage Grotesque Extra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DELL</cp:lastModifiedBy>
  <cp:revision>2</cp:revision>
  <dcterms:created xsi:type="dcterms:W3CDTF">2025-10-28T17:13:23Z</dcterms:created>
  <dcterms:modified xsi:type="dcterms:W3CDTF">2025-10-29T09:35:33Z</dcterms:modified>
</cp:coreProperties>
</file>